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33" r:id="rId5"/>
  </p:sldMasterIdLst>
  <p:notesMasterIdLst>
    <p:notesMasterId r:id="rId69"/>
  </p:notesMasterIdLst>
  <p:sldIdLst>
    <p:sldId id="258" r:id="rId6"/>
    <p:sldId id="260" r:id="rId7"/>
    <p:sldId id="391" r:id="rId8"/>
    <p:sldId id="392" r:id="rId9"/>
    <p:sldId id="287" r:id="rId10"/>
    <p:sldId id="286" r:id="rId11"/>
    <p:sldId id="285" r:id="rId12"/>
    <p:sldId id="326" r:id="rId13"/>
    <p:sldId id="315" r:id="rId14"/>
    <p:sldId id="322" r:id="rId15"/>
    <p:sldId id="323" r:id="rId16"/>
    <p:sldId id="293" r:id="rId17"/>
    <p:sldId id="294" r:id="rId18"/>
    <p:sldId id="295" r:id="rId19"/>
    <p:sldId id="279" r:id="rId20"/>
    <p:sldId id="396" r:id="rId21"/>
    <p:sldId id="394" r:id="rId22"/>
    <p:sldId id="397" r:id="rId23"/>
    <p:sldId id="336" r:id="rId24"/>
    <p:sldId id="337" r:id="rId25"/>
    <p:sldId id="338" r:id="rId26"/>
    <p:sldId id="398" r:id="rId27"/>
    <p:sldId id="339" r:id="rId28"/>
    <p:sldId id="340" r:id="rId29"/>
    <p:sldId id="341" r:id="rId30"/>
    <p:sldId id="399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7" r:id="rId44"/>
    <p:sldId id="360" r:id="rId45"/>
    <p:sldId id="361" r:id="rId46"/>
    <p:sldId id="362" r:id="rId47"/>
    <p:sldId id="364" r:id="rId48"/>
    <p:sldId id="365" r:id="rId49"/>
    <p:sldId id="366" r:id="rId50"/>
    <p:sldId id="367" r:id="rId51"/>
    <p:sldId id="368" r:id="rId52"/>
    <p:sldId id="369" r:id="rId53"/>
    <p:sldId id="372" r:id="rId54"/>
    <p:sldId id="373" r:id="rId55"/>
    <p:sldId id="400" r:id="rId56"/>
    <p:sldId id="375" r:id="rId57"/>
    <p:sldId id="378" r:id="rId58"/>
    <p:sldId id="380" r:id="rId59"/>
    <p:sldId id="381" r:id="rId60"/>
    <p:sldId id="382" r:id="rId61"/>
    <p:sldId id="383" r:id="rId62"/>
    <p:sldId id="386" r:id="rId63"/>
    <p:sldId id="387" r:id="rId64"/>
    <p:sldId id="388" r:id="rId65"/>
    <p:sldId id="389" r:id="rId66"/>
    <p:sldId id="376" r:id="rId67"/>
    <p:sldId id="401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26" y="450"/>
      </p:cViewPr>
      <p:guideLst>
        <p:guide orient="horz" pos="32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FA5C6-F4B3-42B0-92D2-19EE53A7C587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D1AE7-DE1D-4D17-AE75-E5C10D6E0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0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286459-CD39-4264-A71F-1CEEABC6A5AC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ym typeface="Symbol" pitchFamily="18" charset="2"/>
              </a:rPr>
              <a:t>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D1AE7-DE1D-4D17-AE75-E5C10D6E07B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0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D1AE7-DE1D-4D17-AE75-E5C10D6E07B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3E2F-3BA7-4606-8C5A-7A5F48B0F785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FC9E6-0AF7-4BB1-9A04-44F626012C1E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6BA1-6A4C-4E3F-815F-D6EBEBD1D960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D96022-CA74-4560-AC22-99E3405C435C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4/6/2019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0D8567-B352-45F1-ABD5-BFCFBC6E856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6057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DC926-BD0A-4F60-9388-B9B0AF56577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8E59-D7D9-44AB-AD2F-C322FEA5E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F9558-52BC-4E2E-AF39-000D5D52581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14B1-D251-4EAD-B132-91DF9DFFB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EE127-4488-4BD7-9B58-A361817CF39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A849-36C9-4D6C-919B-AC9CA282A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3844E-7768-461F-82A5-44E1B32444B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B374-6864-415D-BA61-FFDF442FA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649FC-A74E-48DC-81C6-71BB3A17B2A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9121-0C64-4F6F-970A-C8655157A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48D2-7B99-4219-8AB0-ACE4DB0E393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7F704-3DA7-4176-BAD2-0C1B1DD5E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034C-89C9-483E-A18D-88E06C8EDC2F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E127-7B64-4D77-8D98-D6237243E02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4050-D225-49E2-B10B-BDCC4DB68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6FD14-EA1B-4B0F-B820-10A1C32BB3B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EFCD-AFED-44A5-BB0B-508C0FDD7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EC0DD-D7F8-4F15-B861-37A4892CFC6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AB2B-C431-4D0C-8E48-3305D45F9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F70F-EF67-4001-ABB6-6B579FF7E08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B12C-5404-49F5-B842-3F35CAA8B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24E15-E4B1-4DF1-8852-04797CA798F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6BEE-366A-4739-9529-8796C5364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B3CA-CC64-46D0-9066-FD19777CC54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8E59-D7D9-44AB-AD2F-C322FEA5E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927B-25A4-407F-BA7F-9C751733ED9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14B1-D251-4EAD-B132-91DF9DFFB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DE21-F5AC-4C75-830B-A83E0B33166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A849-36C9-4D6C-919B-AC9CA282A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96E2A-9988-4F72-B5A7-1D4E529C580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B374-6864-415D-BA61-FFDF442FA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22F80-9672-4B2E-9E0D-2DC9A0A6652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9121-0C64-4F6F-970A-C8655157A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2EFE-7344-4C1B-85E8-0CF5DDC43EB9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4754A-9DC0-42E9-A638-E6166A68DD9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7F704-3DA7-4176-BAD2-0C1B1DD5E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95B99-B29F-4EB8-8A5A-AEB4F052CA5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4050-D225-49E2-B10B-BDCC4DB68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FB75E-0B66-416E-9E14-E2DF968891E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EFCD-AFED-44A5-BB0B-508C0FDD7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B10F3-3F13-40F7-8B22-A2EB74D8747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AB2B-C431-4D0C-8E48-3305D45F9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5152D-1903-44C0-9BAE-AF713321D95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B12C-5404-49F5-B842-3F35CAA8B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5EFA9-F609-410D-89F8-C532FE0681D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6BEE-366A-4739-9529-8796C5364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0E7CA-E45A-4C05-B704-B4A6D3527EE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8E59-D7D9-44AB-AD2F-C322FEA5E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95F2D-4088-4AB7-9CA5-F771F54AC89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14B1-D251-4EAD-B132-91DF9DFFB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1D41-FDF8-48CA-BD6F-E16E354A725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A849-36C9-4D6C-919B-AC9CA282A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399C2-9731-45AA-AA6E-44F409D88E7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B374-6864-415D-BA61-FFDF442FA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8484-F2B0-4AB5-91FF-6899F07875EE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22634-98F2-409B-8090-7EF15C96B65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9121-0C64-4F6F-970A-C8655157A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99B2-DDC1-4C96-9CE4-70CF2242FA3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7F704-3DA7-4176-BAD2-0C1B1DD5E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00BC4-C410-4970-85FB-0F2D0CB8C2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4050-D225-49E2-B10B-BDCC4DB68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443DC-42B2-4448-85F6-66148642168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EFCD-AFED-44A5-BB0B-508C0FDD7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8F8F-11FE-42DD-99FA-01C782C49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AB2B-C431-4D0C-8E48-3305D45F9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ABD6-F3E5-4DEB-B007-C1B609C2CF8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B12C-5404-49F5-B842-3F35CAA8B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AD85-B75B-487E-A86D-23F473C65BA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6BEE-366A-4739-9529-8796C5364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0B3C1-712C-4953-B8F4-E70B20CD1B5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68E59-D7D9-44AB-AD2F-C322FEA5E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C2BF4-F2F4-4E9A-901F-4AF5A073F27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14B1-D251-4EAD-B132-91DF9DFFB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DC96A-0C48-4808-9B58-0A20F8326B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A849-36C9-4D6C-919B-AC9CA282A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75EC-37E1-4DFB-9840-D14A8E5689EB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C1739-E4D5-458A-AED3-7E946C6F983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B374-6864-415D-BA61-FFDF442FA5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4C4D-5E40-4C18-BBE3-013AD7FE20A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9121-0C64-4F6F-970A-C8655157A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D4E8F-A8C6-4CC0-AD1D-152182E7A46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7F704-3DA7-4176-BAD2-0C1B1DD5E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73A11-6DD1-4E6C-8D3E-DE9D32B3D0A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24050-D225-49E2-B10B-BDCC4DB68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9BE41-36C3-42EE-95AE-8F25A1472E7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EFCD-AFED-44A5-BB0B-508C0FDD7B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B216-DD70-4E7D-964C-75A387F515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AB2B-C431-4D0C-8E48-3305D45F9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0BC79-09F1-49F9-AC1A-B6B310846FD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B12C-5404-49F5-B842-3F35CAA8B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E3414-FC71-4981-B28D-4CBF99B7511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E6BEE-366A-4739-9529-8796C5364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EF0A-CB38-43F1-BD62-757981D8C2EB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2D2CB-291A-4735-9F2E-BC3EADE7D1B5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F8CF-641B-4A83-9AC4-9EC0C1253130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DF10-94CC-467C-8BBC-B621B6366C5C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BACC9-D036-481E-A6DE-9E4F1685B6CC}" type="datetime1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6" r:id="rId12"/>
    <p:sldLayoutId id="214748374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90D8F-EF21-47D0-B576-F2CEF8A6F452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4DAE-B378-414D-BD4E-6E3EEAF943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56099-5716-4ED3-8D5A-167732725A7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4DAE-B378-414D-BD4E-6E3EEAF943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04EA58-DB2A-4F77-B7C0-34FAF81D07A5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4DAE-B378-414D-BD4E-6E3EEAF943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76288A-F96B-481E-AEF6-DB7876566058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4/6/2019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4DAE-B378-414D-BD4E-6E3EEAF943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ws_of_thermodynamic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ws_of_thermodynamic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7D475-7E66-46CD-8FA4-F260D392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83" y="86490"/>
            <a:ext cx="7034634" cy="62255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011864"/>
            <a:ext cx="8305800" cy="2417135"/>
          </a:xfrm>
          <a:prstGeom prst="rect">
            <a:avLst/>
          </a:prstGeom>
        </p:spPr>
        <p:txBody>
          <a:bodyPr vert="horz" lIns="90488" tIns="44450" rIns="90488" bIns="4445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itchFamily="34" charset="0"/>
              </a:rPr>
              <a:t>Thermochemical</a:t>
            </a:r>
            <a:r>
              <a:rPr kumimoji="0" lang="en-US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itchFamily="34" charset="0"/>
              </a:rPr>
              <a:t> equations</a:t>
            </a:r>
            <a:r>
              <a:rPr kumimoji="0" lang="en-US" altLang="en-US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are a balanced chemical reaction and the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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H value for the reaction.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For example, this is methane burning:</a:t>
            </a: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376533" y="2576038"/>
            <a:ext cx="8424863" cy="474663"/>
            <a:chOff x="96" y="3688"/>
            <a:chExt cx="5307" cy="299"/>
          </a:xfrm>
        </p:grpSpPr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96" y="3696"/>
              <a:ext cx="3546" cy="291"/>
              <a:chOff x="114" y="3888"/>
              <a:chExt cx="3546" cy="291"/>
            </a:xfrm>
          </p:grpSpPr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1688" y="4048"/>
                <a:ext cx="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114" y="3888"/>
                <a:ext cx="354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CH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r>
                  <a:rPr lang="en-US" sz="2000" i="1" dirty="0">
                    <a:solidFill>
                      <a:srgbClr val="000000"/>
                    </a:solidFill>
                    <a:latin typeface="Arial" charset="0"/>
                  </a:rPr>
                  <a:t>g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)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+ 2O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r>
                  <a:rPr lang="en-US" sz="2000" i="1" dirty="0">
                    <a:solidFill>
                      <a:srgbClr val="000000"/>
                    </a:solidFill>
                    <a:latin typeface="Arial" charset="0"/>
                  </a:rPr>
                  <a:t>g)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          CO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r>
                  <a:rPr lang="en-US" sz="2000" i="1" dirty="0">
                    <a:solidFill>
                      <a:srgbClr val="000000"/>
                    </a:solidFill>
                    <a:latin typeface="Arial" charset="0"/>
                  </a:rPr>
                  <a:t>g)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</a:rPr>
                  <a:t> +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2H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</a:rPr>
                  <a:t>O 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(</a:t>
                </a:r>
                <a:r>
                  <a:rPr lang="en-US" sz="2000" i="1" dirty="0">
                    <a:solidFill>
                      <a:srgbClr val="000000"/>
                    </a:solidFill>
                    <a:latin typeface="Arial" charset="0"/>
                  </a:rPr>
                  <a:t>l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  <a:endParaRPr lang="en-US" sz="2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660" y="3688"/>
              <a:ext cx="17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H 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= -890.4 kJ/mol</a:t>
              </a: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449208" y="4029735"/>
            <a:ext cx="4227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rxn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products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8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5931195" y="2474432"/>
            <a:ext cx="2946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2454272" y="3977473"/>
            <a:ext cx="1128556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5544461" y="3065215"/>
            <a:ext cx="668687" cy="3174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062092" y="3295534"/>
            <a:ext cx="316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Experimentally Determined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3481230" y="3654291"/>
            <a:ext cx="790967" cy="3754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4236663" y="4934635"/>
            <a:ext cx="4341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no way to measure the absolute value of the enthalpy of a substance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4504871" y="4618024"/>
            <a:ext cx="139489" cy="3174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6049350" y="4632538"/>
            <a:ext cx="139489" cy="3174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255245" y="5783933"/>
            <a:ext cx="8615363" cy="940254"/>
            <a:chOff x="255245" y="5783933"/>
            <a:chExt cx="8615363" cy="940254"/>
          </a:xfrm>
        </p:grpSpPr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255245" y="5783933"/>
              <a:ext cx="8615363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Establish an arbitrary scale with the 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standard enthalpy of formation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(</a:t>
              </a:r>
              <a:r>
                <a:rPr lang="en-US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) as a reference point for all enthalpy expressions.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727763" y="6357474"/>
              <a:ext cx="247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177" y="3626534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indent="-465138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I.e. set the standard enthalpy of formation of any element in its most stable form as zero.</a:t>
            </a: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689895" y="4610798"/>
            <a:ext cx="1855788" cy="534987"/>
            <a:chOff x="854" y="3670"/>
            <a:chExt cx="1169" cy="33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854" y="3670"/>
              <a:ext cx="1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(O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) = 0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144" y="3776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690563" y="5669877"/>
            <a:ext cx="3160712" cy="534987"/>
            <a:chOff x="854" y="3670"/>
            <a:chExt cx="1991" cy="337"/>
          </a:xfrm>
        </p:grpSpPr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854" y="3670"/>
              <a:ext cx="199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(O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) = 142 kJ/mol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144" y="3776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4385359" y="4595481"/>
            <a:ext cx="2998787" cy="534988"/>
            <a:chOff x="854" y="3670"/>
            <a:chExt cx="1889" cy="337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854" y="3670"/>
              <a:ext cx="18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(C, graphite) = 0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1144" y="3776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4383318" y="5649690"/>
            <a:ext cx="4456113" cy="534988"/>
            <a:chOff x="854" y="3670"/>
            <a:chExt cx="2807" cy="337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854" y="3670"/>
              <a:ext cx="28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(C, diamond) = 1.90 kJ/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mol</a:t>
              </a:r>
              <a:endParaRPr lang="en-US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1144" y="3776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75772" y="2125683"/>
            <a:ext cx="8229600" cy="1200150"/>
            <a:chOff x="275772" y="2125683"/>
            <a:chExt cx="8229600" cy="120015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75772" y="2125683"/>
              <a:ext cx="822960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Standard enthalpy of formation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(</a:t>
              </a:r>
              <a:r>
                <a:rPr lang="en-US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) is the heat change that results when 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one mole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of a compound is formed from its 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elements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at a pressure of 1 atm.</a:t>
              </a:r>
              <a:endParaRPr lang="en-US" sz="2400" b="1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806276" y="2328215"/>
              <a:ext cx="247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5246" y="965189"/>
            <a:ext cx="8615363" cy="943429"/>
            <a:chOff x="255246" y="965189"/>
            <a:chExt cx="8615363" cy="943429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55246" y="965189"/>
              <a:ext cx="8615363" cy="914400"/>
              <a:chOff x="237" y="1177"/>
              <a:chExt cx="5427" cy="576"/>
            </a:xfrm>
          </p:grpSpPr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237" y="1177"/>
                <a:ext cx="5427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Establish an arbitrary scale with the </a:t>
                </a:r>
                <a:r>
                  <a:rPr lang="en-US" sz="24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standard enthalpy of formation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) as a reference point for all enthalpy expressions.</a:t>
                </a:r>
              </a:p>
            </p:txBody>
          </p:sp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1496" y="1520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734105" y="1541905"/>
              <a:ext cx="247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f</a:t>
              </a:r>
            </a:p>
          </p:txBody>
        </p:sp>
      </p:grpSp>
      <p:cxnSp>
        <p:nvCxnSpPr>
          <p:cNvPr id="28" name="Straight Arrow Connector 27"/>
          <p:cNvCxnSpPr>
            <a:stCxn id="12" idx="2"/>
          </p:cNvCxnSpPr>
          <p:nvPr/>
        </p:nvCxnSpPr>
        <p:spPr bwMode="auto">
          <a:xfrm>
            <a:off x="1617789" y="5067998"/>
            <a:ext cx="0" cy="617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5297161" y="5046218"/>
            <a:ext cx="0" cy="617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590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3D2BF-B09B-4801-8E0C-7EAF804D20D1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2057400" y="228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4276" name="Picture 5" descr="D:\Ramesh dont del\CHANG-11e\Art File\labeled_jpegs\06_labeled_images\cha02680_t06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6" y="1143322"/>
            <a:ext cx="4933501" cy="52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62097" y="2314369"/>
            <a:ext cx="370613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Standard enthalpy of formation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 is the heat change that results when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one mole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of a compound is formed from its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elements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at a pressure of 1 atm.</a:t>
            </a:r>
            <a:endParaRPr lang="en-US" sz="20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5721E-B19F-446E-BB57-2C011BB108DB}" type="slidenum">
              <a:rPr lang="en-US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932532"/>
            <a:ext cx="8615363" cy="830263"/>
            <a:chOff x="192" y="240"/>
            <a:chExt cx="5427" cy="523"/>
          </a:xfrm>
        </p:grpSpPr>
        <p:sp>
          <p:nvSpPr>
            <p:cNvPr id="55345" name="Text Box 3"/>
            <p:cNvSpPr txBox="1">
              <a:spLocks noChangeArrowheads="1"/>
            </p:cNvSpPr>
            <p:nvPr/>
          </p:nvSpPr>
          <p:spPr bwMode="auto">
            <a:xfrm>
              <a:off x="192" y="240"/>
              <a:ext cx="542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The 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standard enthalpy of reaction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(</a:t>
              </a:r>
              <a:r>
                <a:rPr lang="en-US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    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) is the enthalpy of a reaction carried out at 1 atm.</a:t>
              </a:r>
            </a:p>
          </p:txBody>
        </p:sp>
        <p:sp>
          <p:nvSpPr>
            <p:cNvPr id="55346" name="Text Box 5"/>
            <p:cNvSpPr txBox="1">
              <a:spLocks noChangeArrowheads="1"/>
            </p:cNvSpPr>
            <p:nvPr/>
          </p:nvSpPr>
          <p:spPr bwMode="auto">
            <a:xfrm>
              <a:off x="3223" y="32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rxn</a:t>
              </a:r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03576" y="1852380"/>
            <a:ext cx="2759075" cy="461963"/>
            <a:chOff x="2137" y="1177"/>
            <a:chExt cx="1738" cy="291"/>
          </a:xfrm>
        </p:grpSpPr>
        <p:sp>
          <p:nvSpPr>
            <p:cNvPr id="55343" name="Text Box 7"/>
            <p:cNvSpPr txBox="1">
              <a:spLocks noChangeArrowheads="1"/>
            </p:cNvSpPr>
            <p:nvPr/>
          </p:nvSpPr>
          <p:spPr bwMode="auto">
            <a:xfrm>
              <a:off x="2137" y="1177"/>
              <a:ext cx="17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a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+ </a:t>
              </a:r>
              <a:r>
                <a:rPr lang="en-US" sz="2400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         </a:t>
              </a:r>
              <a:r>
                <a:rPr lang="en-US" sz="2400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+ </a:t>
              </a:r>
              <a:r>
                <a:rPr lang="en-US" sz="2400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</a:t>
              </a:r>
              <a:endParaRPr lang="en-US" sz="2400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344" name="Line 8"/>
            <p:cNvSpPr>
              <a:spLocks noChangeShapeType="1"/>
            </p:cNvSpPr>
            <p:nvPr/>
          </p:nvSpPr>
          <p:spPr bwMode="auto">
            <a:xfrm>
              <a:off x="2874" y="132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189037" y="2476502"/>
            <a:ext cx="6972300" cy="581027"/>
            <a:chOff x="685" y="1440"/>
            <a:chExt cx="4392" cy="366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85" y="1446"/>
              <a:ext cx="556" cy="329"/>
              <a:chOff x="557" y="2086"/>
              <a:chExt cx="556" cy="329"/>
            </a:xfrm>
          </p:grpSpPr>
          <p:sp>
            <p:nvSpPr>
              <p:cNvPr id="55341" name="Text Box 10"/>
              <p:cNvSpPr txBox="1">
                <a:spLocks noChangeArrowheads="1"/>
              </p:cNvSpPr>
              <p:nvPr/>
            </p:nvSpPr>
            <p:spPr bwMode="auto">
              <a:xfrm>
                <a:off x="557" y="2086"/>
                <a:ext cx="42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342" name="Text Box 11"/>
              <p:cNvSpPr txBox="1">
                <a:spLocks noChangeArrowheads="1"/>
              </p:cNvSpPr>
              <p:nvPr/>
            </p:nvSpPr>
            <p:spPr bwMode="auto">
              <a:xfrm>
                <a:off x="797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rxn</a:t>
                </a: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278" y="1448"/>
              <a:ext cx="802" cy="339"/>
              <a:chOff x="815" y="3670"/>
              <a:chExt cx="802" cy="339"/>
            </a:xfrm>
          </p:grpSpPr>
          <p:sp>
            <p:nvSpPr>
              <p:cNvPr id="55339" name="Text Box 14"/>
              <p:cNvSpPr txBox="1">
                <a:spLocks noChangeArrowheads="1"/>
              </p:cNvSpPr>
              <p:nvPr/>
            </p:nvSpPr>
            <p:spPr bwMode="auto">
              <a:xfrm>
                <a:off x="815" y="3670"/>
                <a:ext cx="80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(D)</a:t>
                </a:r>
              </a:p>
            </p:txBody>
          </p:sp>
          <p:sp>
            <p:nvSpPr>
              <p:cNvPr id="55340" name="Text Box 15"/>
              <p:cNvSpPr txBox="1">
                <a:spLocks noChangeArrowheads="1"/>
              </p:cNvSpPr>
              <p:nvPr/>
            </p:nvSpPr>
            <p:spPr bwMode="auto">
              <a:xfrm>
                <a:off x="1171" y="3776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329" y="1447"/>
              <a:ext cx="767" cy="339"/>
              <a:chOff x="850" y="3670"/>
              <a:chExt cx="767" cy="339"/>
            </a:xfrm>
          </p:grpSpPr>
          <p:sp>
            <p:nvSpPr>
              <p:cNvPr id="55337" name="Text Box 17"/>
              <p:cNvSpPr txBox="1">
                <a:spLocks noChangeArrowheads="1"/>
              </p:cNvSpPr>
              <p:nvPr/>
            </p:nvSpPr>
            <p:spPr bwMode="auto">
              <a:xfrm>
                <a:off x="850" y="3670"/>
                <a:ext cx="76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(C)</a:t>
                </a:r>
              </a:p>
            </p:txBody>
          </p:sp>
          <p:sp>
            <p:nvSpPr>
              <p:cNvPr id="55338" name="Text Box 18"/>
              <p:cNvSpPr txBox="1">
                <a:spLocks noChangeArrowheads="1"/>
              </p:cNvSpPr>
              <p:nvPr/>
            </p:nvSpPr>
            <p:spPr bwMode="auto">
              <a:xfrm>
                <a:off x="1189" y="3776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sp>
          <p:nvSpPr>
            <p:cNvPr id="55323" name="Text Box 25"/>
            <p:cNvSpPr txBox="1">
              <a:spLocks noChangeArrowheads="1"/>
            </p:cNvSpPr>
            <p:nvPr/>
          </p:nvSpPr>
          <p:spPr bwMode="auto">
            <a:xfrm>
              <a:off x="1120" y="1464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  <p:sp>
          <p:nvSpPr>
            <p:cNvPr id="55324" name="Text Box 26"/>
            <p:cNvSpPr txBox="1">
              <a:spLocks noChangeArrowheads="1"/>
            </p:cNvSpPr>
            <p:nvPr/>
          </p:nvSpPr>
          <p:spPr bwMode="auto">
            <a:xfrm>
              <a:off x="1267" y="1456"/>
              <a:ext cx="1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[</a:t>
              </a:r>
            </a:p>
          </p:txBody>
        </p:sp>
        <p:sp>
          <p:nvSpPr>
            <p:cNvPr id="55325" name="Text Box 27"/>
            <p:cNvSpPr txBox="1">
              <a:spLocks noChangeArrowheads="1"/>
            </p:cNvSpPr>
            <p:nvPr/>
          </p:nvSpPr>
          <p:spPr bwMode="auto">
            <a:xfrm>
              <a:off x="2097" y="145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55326" name="Text Box 28"/>
            <p:cNvSpPr txBox="1">
              <a:spLocks noChangeArrowheads="1"/>
            </p:cNvSpPr>
            <p:nvPr/>
          </p:nvSpPr>
          <p:spPr bwMode="auto">
            <a:xfrm>
              <a:off x="2957" y="1456"/>
              <a:ext cx="1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]</a:t>
              </a:r>
            </a:p>
          </p:txBody>
        </p:sp>
        <p:sp>
          <p:nvSpPr>
            <p:cNvPr id="55327" name="Text Box 29"/>
            <p:cNvSpPr txBox="1">
              <a:spLocks noChangeArrowheads="1"/>
            </p:cNvSpPr>
            <p:nvPr/>
          </p:nvSpPr>
          <p:spPr bwMode="auto">
            <a:xfrm>
              <a:off x="3166" y="1448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-</a:t>
              </a:r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4218" y="1441"/>
              <a:ext cx="788" cy="339"/>
              <a:chOff x="667" y="3670"/>
              <a:chExt cx="788" cy="339"/>
            </a:xfrm>
          </p:grpSpPr>
          <p:sp>
            <p:nvSpPr>
              <p:cNvPr id="55335" name="Text Box 31"/>
              <p:cNvSpPr txBox="1">
                <a:spLocks noChangeArrowheads="1"/>
              </p:cNvSpPr>
              <p:nvPr/>
            </p:nvSpPr>
            <p:spPr bwMode="auto">
              <a:xfrm>
                <a:off x="667" y="3670"/>
                <a:ext cx="78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(B)</a:t>
                </a:r>
              </a:p>
            </p:txBody>
          </p:sp>
          <p:sp>
            <p:nvSpPr>
              <p:cNvPr id="55336" name="Text Box 32"/>
              <p:cNvSpPr txBox="1">
                <a:spLocks noChangeArrowheads="1"/>
              </p:cNvSpPr>
              <p:nvPr/>
            </p:nvSpPr>
            <p:spPr bwMode="auto">
              <a:xfrm>
                <a:off x="1036" y="3776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3434" y="1440"/>
              <a:ext cx="750" cy="366"/>
              <a:chOff x="867" y="3670"/>
              <a:chExt cx="750" cy="366"/>
            </a:xfrm>
          </p:grpSpPr>
          <p:sp>
            <p:nvSpPr>
              <p:cNvPr id="55333" name="Text Box 34"/>
              <p:cNvSpPr txBox="1">
                <a:spLocks noChangeArrowheads="1"/>
              </p:cNvSpPr>
              <p:nvPr/>
            </p:nvSpPr>
            <p:spPr bwMode="auto">
              <a:xfrm>
                <a:off x="867" y="3670"/>
                <a:ext cx="75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(A)</a:t>
                </a:r>
              </a:p>
            </p:txBody>
          </p:sp>
          <p:sp>
            <p:nvSpPr>
              <p:cNvPr id="55334" name="Text Box 35"/>
              <p:cNvSpPr txBox="1">
                <a:spLocks noChangeArrowheads="1"/>
              </p:cNvSpPr>
              <p:nvPr/>
            </p:nvSpPr>
            <p:spPr bwMode="auto">
              <a:xfrm>
                <a:off x="1225" y="3803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sp>
          <p:nvSpPr>
            <p:cNvPr id="55330" name="Text Box 36"/>
            <p:cNvSpPr txBox="1">
              <a:spLocks noChangeArrowheads="1"/>
            </p:cNvSpPr>
            <p:nvPr/>
          </p:nvSpPr>
          <p:spPr bwMode="auto">
            <a:xfrm>
              <a:off x="3364" y="1449"/>
              <a:ext cx="1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[</a:t>
              </a:r>
            </a:p>
          </p:txBody>
        </p:sp>
        <p:sp>
          <p:nvSpPr>
            <p:cNvPr id="55331" name="Text Box 37"/>
            <p:cNvSpPr txBox="1">
              <a:spLocks noChangeArrowheads="1"/>
            </p:cNvSpPr>
            <p:nvPr/>
          </p:nvSpPr>
          <p:spPr bwMode="auto">
            <a:xfrm>
              <a:off x="4104" y="1449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55332" name="Text Box 38"/>
            <p:cNvSpPr txBox="1">
              <a:spLocks noChangeArrowheads="1"/>
            </p:cNvSpPr>
            <p:nvPr/>
          </p:nvSpPr>
          <p:spPr bwMode="auto">
            <a:xfrm>
              <a:off x="4901" y="1449"/>
              <a:ext cx="1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]</a:t>
              </a:r>
            </a:p>
          </p:txBody>
        </p: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1344613" y="3264804"/>
            <a:ext cx="6288088" cy="547688"/>
            <a:chOff x="1198" y="2056"/>
            <a:chExt cx="3961" cy="345"/>
          </a:xfrm>
        </p:grpSpPr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198" y="2061"/>
              <a:ext cx="574" cy="329"/>
              <a:chOff x="278" y="2086"/>
              <a:chExt cx="574" cy="329"/>
            </a:xfrm>
          </p:grpSpPr>
          <p:sp>
            <p:nvSpPr>
              <p:cNvPr id="55318" name="Text Box 40"/>
              <p:cNvSpPr txBox="1">
                <a:spLocks noChangeArrowheads="1"/>
              </p:cNvSpPr>
              <p:nvPr/>
            </p:nvSpPr>
            <p:spPr bwMode="auto">
              <a:xfrm>
                <a:off x="278" y="2086"/>
                <a:ext cx="42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319" name="Text Box 41"/>
              <p:cNvSpPr txBox="1">
                <a:spLocks noChangeArrowheads="1"/>
              </p:cNvSpPr>
              <p:nvPr/>
            </p:nvSpPr>
            <p:spPr bwMode="auto">
              <a:xfrm>
                <a:off x="536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rxn</a:t>
                </a:r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2018" y="2062"/>
              <a:ext cx="1377" cy="339"/>
              <a:chOff x="747" y="3670"/>
              <a:chExt cx="1377" cy="339"/>
            </a:xfrm>
          </p:grpSpPr>
          <p:sp>
            <p:nvSpPr>
              <p:cNvPr id="55316" name="Text Box 46"/>
              <p:cNvSpPr txBox="1">
                <a:spLocks noChangeArrowheads="1"/>
              </p:cNvSpPr>
              <p:nvPr/>
            </p:nvSpPr>
            <p:spPr bwMode="auto">
              <a:xfrm>
                <a:off x="747" y="3670"/>
                <a:ext cx="137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(products)</a:t>
                </a:r>
              </a:p>
            </p:txBody>
          </p:sp>
          <p:sp>
            <p:nvSpPr>
              <p:cNvPr id="55317" name="Text Box 47"/>
              <p:cNvSpPr txBox="1">
                <a:spLocks noChangeArrowheads="1"/>
              </p:cNvSpPr>
              <p:nvPr/>
            </p:nvSpPr>
            <p:spPr bwMode="auto">
              <a:xfrm>
                <a:off x="1144" y="3776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sp>
          <p:nvSpPr>
            <p:cNvPr id="55307" name="Text Box 48"/>
            <p:cNvSpPr txBox="1">
              <a:spLocks noChangeArrowheads="1"/>
            </p:cNvSpPr>
            <p:nvPr/>
          </p:nvSpPr>
          <p:spPr bwMode="auto">
            <a:xfrm>
              <a:off x="1696" y="2079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  <p:sp>
          <p:nvSpPr>
            <p:cNvPr id="55308" name="Text Box 49"/>
            <p:cNvSpPr txBox="1">
              <a:spLocks noChangeArrowheads="1"/>
            </p:cNvSpPr>
            <p:nvPr/>
          </p:nvSpPr>
          <p:spPr bwMode="auto">
            <a:xfrm>
              <a:off x="1960" y="207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309" name="Text Box 52"/>
            <p:cNvSpPr txBox="1">
              <a:spLocks noChangeArrowheads="1"/>
            </p:cNvSpPr>
            <p:nvPr/>
          </p:nvSpPr>
          <p:spPr bwMode="auto">
            <a:xfrm>
              <a:off x="1888" y="2064"/>
              <a:ext cx="23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</a:p>
          </p:txBody>
        </p: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3690" y="2056"/>
              <a:ext cx="1469" cy="339"/>
              <a:chOff x="747" y="3670"/>
              <a:chExt cx="1469" cy="339"/>
            </a:xfrm>
          </p:grpSpPr>
          <p:sp>
            <p:nvSpPr>
              <p:cNvPr id="55314" name="Text Box 54"/>
              <p:cNvSpPr txBox="1">
                <a:spLocks noChangeArrowheads="1"/>
              </p:cNvSpPr>
              <p:nvPr/>
            </p:nvSpPr>
            <p:spPr bwMode="auto">
              <a:xfrm>
                <a:off x="747" y="3670"/>
                <a:ext cx="1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</a:t>
                </a:r>
                <a:r>
                  <a:rPr lang="en-US" sz="24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(reactants)</a:t>
                </a:r>
              </a:p>
            </p:txBody>
          </p:sp>
          <p:sp>
            <p:nvSpPr>
              <p:cNvPr id="55315" name="Text Box 55"/>
              <p:cNvSpPr txBox="1">
                <a:spLocks noChangeArrowheads="1"/>
              </p:cNvSpPr>
              <p:nvPr/>
            </p:nvSpPr>
            <p:spPr bwMode="auto">
              <a:xfrm>
                <a:off x="1144" y="3776"/>
                <a:ext cx="16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</p:grpSp>
        <p:sp>
          <p:nvSpPr>
            <p:cNvPr id="55311" name="Text Box 56"/>
            <p:cNvSpPr txBox="1">
              <a:spLocks noChangeArrowheads="1"/>
            </p:cNvSpPr>
            <p:nvPr/>
          </p:nvSpPr>
          <p:spPr bwMode="auto">
            <a:xfrm>
              <a:off x="3632" y="2065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312" name="Text Box 57"/>
            <p:cNvSpPr txBox="1">
              <a:spLocks noChangeArrowheads="1"/>
            </p:cNvSpPr>
            <p:nvPr/>
          </p:nvSpPr>
          <p:spPr bwMode="auto">
            <a:xfrm>
              <a:off x="3560" y="2058"/>
              <a:ext cx="23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55313" name="Text Box 58"/>
            <p:cNvSpPr txBox="1">
              <a:spLocks noChangeArrowheads="1"/>
            </p:cNvSpPr>
            <p:nvPr/>
          </p:nvSpPr>
          <p:spPr bwMode="auto">
            <a:xfrm>
              <a:off x="3416" y="2056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-</a:t>
              </a:r>
            </a:p>
          </p:txBody>
        </p:sp>
      </p:grp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381000" y="4063998"/>
            <a:ext cx="8382000" cy="1244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Hess’s Law: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When reactants are converted to products, the change in enthalpy is the same whether the reaction takes place in one step or in a series of steps.</a:t>
            </a:r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1313526" y="5577114"/>
            <a:ext cx="64976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(Enthalpy is a state function.  It doesn’t matter how you get there, only where you start and end.)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9" grpId="0" animBg="1"/>
      <p:bldP spid="195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68863" y="3759180"/>
            <a:ext cx="4122737" cy="396875"/>
            <a:chOff x="2994" y="1758"/>
            <a:chExt cx="2597" cy="250"/>
          </a:xfrm>
        </p:grpSpPr>
        <p:sp>
          <p:nvSpPr>
            <p:cNvPr id="57356" name="Text Box 6"/>
            <p:cNvSpPr txBox="1">
              <a:spLocks noChangeArrowheads="1"/>
            </p:cNvSpPr>
            <p:nvPr/>
          </p:nvSpPr>
          <p:spPr bwMode="auto">
            <a:xfrm>
              <a:off x="2994" y="1758"/>
              <a:ext cx="25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+ 1/2O</a:t>
              </a:r>
              <a:r>
                <a:rPr lang="en-US" sz="20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         CO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7" name="Line 18"/>
            <p:cNvSpPr>
              <a:spLocks noChangeShapeType="1"/>
            </p:cNvSpPr>
            <p:nvPr/>
          </p:nvSpPr>
          <p:spPr bwMode="auto">
            <a:xfrm>
              <a:off x="4688" y="189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868863" y="4254480"/>
            <a:ext cx="3713162" cy="396875"/>
            <a:chOff x="2994" y="2070"/>
            <a:chExt cx="2339" cy="250"/>
          </a:xfrm>
        </p:grpSpPr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2994" y="2070"/>
              <a:ext cx="23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CO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+ 1/2O</a:t>
              </a:r>
              <a:r>
                <a:rPr lang="en-US" sz="20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57355" name="Line 19"/>
            <p:cNvSpPr>
              <a:spLocks noChangeShapeType="1"/>
            </p:cNvSpPr>
            <p:nvPr/>
          </p:nvSpPr>
          <p:spPr bwMode="auto">
            <a:xfrm>
              <a:off x="4368" y="219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868863" y="4702155"/>
            <a:ext cx="4010025" cy="444500"/>
            <a:chOff x="2994" y="2352"/>
            <a:chExt cx="2526" cy="280"/>
          </a:xfrm>
        </p:grpSpPr>
        <p:sp>
          <p:nvSpPr>
            <p:cNvPr id="57351" name="Text Box 14"/>
            <p:cNvSpPr txBox="1">
              <a:spLocks noChangeArrowheads="1"/>
            </p:cNvSpPr>
            <p:nvPr/>
          </p:nvSpPr>
          <p:spPr bwMode="auto">
            <a:xfrm>
              <a:off x="2994" y="2382"/>
              <a:ext cx="24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2" name="Line 17"/>
            <p:cNvSpPr>
              <a:spLocks noChangeShapeType="1"/>
            </p:cNvSpPr>
            <p:nvPr/>
          </p:nvSpPr>
          <p:spPr bwMode="auto">
            <a:xfrm>
              <a:off x="3024" y="2352"/>
              <a:ext cx="24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3" name="Line 20"/>
            <p:cNvSpPr>
              <a:spLocks noChangeShapeType="1"/>
            </p:cNvSpPr>
            <p:nvPr/>
          </p:nvSpPr>
          <p:spPr bwMode="auto">
            <a:xfrm>
              <a:off x="4464" y="251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7350" name="Picture 14" descr="D:\Ramesh dont del\CHANG-11e\Art File\labeled_jpegs\06_labeled_images\cha02680_06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28913"/>
            <a:ext cx="4104735" cy="580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4874310" y="2071904"/>
            <a:ext cx="3862388" cy="396875"/>
            <a:chOff x="3030" y="2382"/>
            <a:chExt cx="2433" cy="250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030" y="2382"/>
              <a:ext cx="24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C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(graphite)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CO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4464" y="2512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13605" y="1549390"/>
            <a:ext cx="295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FF"/>
                </a:solidFill>
                <a:latin typeface="Calibri" panose="020F0502020204030204" pitchFamily="34" charset="0"/>
              </a:rPr>
              <a:t>Direct Reaction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2157" y="3225787"/>
            <a:ext cx="295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FF"/>
                </a:solidFill>
                <a:latin typeface="Calibri" panose="020F0502020204030204" pitchFamily="34" charset="0"/>
              </a:rPr>
              <a:t>Multistep Reaction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1990" y="1003918"/>
            <a:ext cx="76530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Enthalpy (H)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is used to quantify the heat flow into or out of a system in a process that occurs at constant pressure.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48921" y="1794537"/>
            <a:ext cx="4227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rxn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products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8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96963" y="2503719"/>
            <a:ext cx="256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&lt;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4038" y="3006728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&lt; 0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55062" y="2503719"/>
            <a:ext cx="256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64662" y="3006728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6043" y="3425041"/>
            <a:ext cx="172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Exothermic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8325" y="3425040"/>
            <a:ext cx="197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Endothermic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787" y="3825519"/>
            <a:ext cx="314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Calibri" pitchFamily="34" charset="0"/>
              </a:rPr>
              <a:t>Enthalpically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 favorable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63074" y="3810167"/>
            <a:ext cx="462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Calibri" pitchFamily="34" charset="0"/>
              </a:rPr>
              <a:t>Enthalpically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 unfavorable 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213698" y="4551237"/>
            <a:ext cx="66911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If we mix reactants and products together will the reaction occur?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4100" y="5652392"/>
            <a:ext cx="8235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eaLnBrk="0" hangingPunct="0">
              <a:spcAft>
                <a:spcPts val="60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Not enough information. We need to know the change in </a:t>
            </a:r>
            <a:r>
              <a:rPr lang="en-US" sz="2400" b="1" u="sng" dirty="0">
                <a:solidFill>
                  <a:prstClr val="black"/>
                </a:solidFill>
              </a:rPr>
              <a:t>entropy</a:t>
            </a:r>
            <a:r>
              <a:rPr lang="en-US" sz="2400" dirty="0">
                <a:solidFill>
                  <a:prstClr val="black"/>
                </a:solidFill>
              </a:rPr>
              <a:t> to predict if a reaction will </a:t>
            </a:r>
            <a:r>
              <a:rPr lang="en-US" sz="2400" u="sng" dirty="0">
                <a:solidFill>
                  <a:prstClr val="black"/>
                </a:solidFill>
              </a:rPr>
              <a:t>spontaneously</a:t>
            </a:r>
            <a:r>
              <a:rPr lang="en-US" sz="2400" dirty="0">
                <a:solidFill>
                  <a:prstClr val="black"/>
                </a:solidFill>
              </a:rPr>
              <a:t> occur.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20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B574B-FC52-460C-8CCC-E5938DF7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39FAA-5E6F-4682-9DB0-5D0603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05" y="267057"/>
            <a:ext cx="7202168" cy="61261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40F5AD-6533-4FAE-A072-2C08F21889CA}"/>
              </a:ext>
            </a:extLst>
          </p:cNvPr>
          <p:cNvGrpSpPr/>
          <p:nvPr/>
        </p:nvGrpSpPr>
        <p:grpSpPr>
          <a:xfrm>
            <a:off x="1215615" y="5947024"/>
            <a:ext cx="1098959" cy="143933"/>
            <a:chOff x="3286125" y="6000750"/>
            <a:chExt cx="800100" cy="1270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DC0D16-99FC-4608-BD8A-C986E7460B57}"/>
                </a:ext>
              </a:extLst>
            </p:cNvPr>
            <p:cNvCxnSpPr/>
            <p:nvPr/>
          </p:nvCxnSpPr>
          <p:spPr>
            <a:xfrm>
              <a:off x="3286125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C9C74B-3867-4E09-9A28-617E76A9A3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DB05610-1868-4DFA-9BB1-2C4B39EB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1872" y="569407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CB0236D-8D6B-405C-80E9-AFCABEFE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5413" y="617181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281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21" y="1601513"/>
            <a:ext cx="71437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0200" y="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Laws of Thermodynamics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8542" y="953561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http://en.wikipedia.org/wiki/Laws_of_thermodynamics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20849" y="2490093"/>
            <a:ext cx="145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Chapter 5</a:t>
            </a:r>
          </a:p>
        </p:txBody>
      </p:sp>
      <p:sp>
        <p:nvSpPr>
          <p:cNvPr id="9" name="Right Brace 8"/>
          <p:cNvSpPr/>
          <p:nvPr/>
        </p:nvSpPr>
        <p:spPr>
          <a:xfrm>
            <a:off x="7070526" y="1858022"/>
            <a:ext cx="466162" cy="17630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068494" y="3732542"/>
            <a:ext cx="466162" cy="17630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26944" y="4387520"/>
            <a:ext cx="161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Chapter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471" y="5769864"/>
            <a:ext cx="71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Fourth law of thermodynamics: Emergent complexity?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09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7D475-7E66-46CD-8FA4-F260D392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83" y="86490"/>
            <a:ext cx="7034634" cy="62255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AA2B4-25D1-4B7E-A31A-8C9403F8E8F5}"/>
              </a:ext>
            </a:extLst>
          </p:cNvPr>
          <p:cNvSpPr/>
          <p:nvPr/>
        </p:nvSpPr>
        <p:spPr>
          <a:xfrm>
            <a:off x="1215617" y="5414751"/>
            <a:ext cx="1225241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5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latin typeface="+mj-lt"/>
                <a:ea typeface="+mj-ea"/>
                <a:cs typeface="+mj-cs"/>
              </a:rPr>
              <a:t>Spontaneity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23858" y="913957"/>
            <a:ext cx="66911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Does something happen?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457200" y="1386841"/>
            <a:ext cx="8229600" cy="258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Spontaneity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the tendency for a process to advance to equilibrium without external influence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Something that happens naturally is spontaneous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process will be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one direction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reverse is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28468" y="3936996"/>
            <a:ext cx="8229600" cy="170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21" y="1601513"/>
            <a:ext cx="71437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0200" y="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Laws of Thermodynamics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8542" y="953561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http://en.wikipedia.org/wiki/Laws_of_thermodynamics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20849" y="2490093"/>
            <a:ext cx="145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Chapter 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070526" y="1858022"/>
            <a:ext cx="466162" cy="17630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068494" y="3732542"/>
            <a:ext cx="466162" cy="176300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26944" y="4387520"/>
            <a:ext cx="161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Chapter 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471" y="5769864"/>
            <a:ext cx="71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Fourth law of thermodynamics: Emergent complexity?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/>
              <a:t>Spontaneity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583016" y="4964315"/>
            <a:ext cx="5144424" cy="12037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111125" marR="0" lvl="1" indent="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Processes that are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one direction are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reverse direction.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07802" y="1201885"/>
            <a:ext cx="5821897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 waterfall runs downhill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 lump of sugar dissolves in a cup of coffee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Smell diffusing in a room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Heat flows from a hotter object to a colder object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Iron exposed to oxygen and water forms rust</a:t>
            </a:r>
          </a:p>
          <a:p>
            <a:pPr marL="233363" indent="-233363" fontAlgn="base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A ball rolling down hill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84" y="1465580"/>
            <a:ext cx="2807335" cy="430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06756" y="2202179"/>
            <a:ext cx="1652588" cy="787400"/>
            <a:chOff x="1872" y="2841"/>
            <a:chExt cx="1041" cy="496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872" y="2841"/>
              <a:ext cx="10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0000"/>
                  </a:solidFill>
                  <a:latin typeface="Arial" charset="0"/>
                </a:rPr>
                <a:t>spontaneous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2438" y="3068"/>
              <a:ext cx="106" cy="2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3523" y="4920621"/>
            <a:ext cx="2081213" cy="984251"/>
            <a:chOff x="1893" y="3491"/>
            <a:chExt cx="1311" cy="620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893" y="3859"/>
              <a:ext cx="13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FF"/>
                  </a:solidFill>
                  <a:latin typeface="Arial" charset="0"/>
                </a:rPr>
                <a:t>nonspontaneous</a:t>
              </a:r>
              <a:endParaRPr lang="en-US" sz="2000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V="1">
              <a:off x="2456" y="3491"/>
              <a:ext cx="81" cy="39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5213" y="1117600"/>
            <a:ext cx="193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spontaneous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64548" y="3987800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FF"/>
                </a:solidFill>
                <a:latin typeface="Arial" charset="0"/>
              </a:rPr>
              <a:t>nonspontaneous</a:t>
            </a:r>
            <a:endParaRPr lang="en-US" sz="24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97718"/>
            <a:ext cx="89154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</a:p>
        </p:txBody>
      </p:sp>
      <p:pic>
        <p:nvPicPr>
          <p:cNvPr id="396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" y="1605598"/>
            <a:ext cx="90201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C0008-85F6-4F7C-B339-3E75A16F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57A8B9-1625-4227-B0B0-B3B27E4FC911}"/>
              </a:ext>
            </a:extLst>
          </p:cNvPr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1BF70-F7B5-4D90-A277-66D2539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5" y="1143323"/>
            <a:ext cx="7514582" cy="5052539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39B4F54-C638-4558-A8F5-547AABB2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1117600"/>
            <a:ext cx="193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spontaneous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A73E63B-0A7E-4F22-8D90-1A5CF0F0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285" y="6255131"/>
            <a:ext cx="45960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charset="0"/>
              </a:rPr>
              <a:t>Diamonds are NOT forever!</a:t>
            </a:r>
          </a:p>
        </p:txBody>
      </p:sp>
    </p:spTree>
    <p:extLst>
      <p:ext uri="{BB962C8B-B14F-4D97-AF65-F5344CB8AC3E}">
        <p14:creationId xmlns:p14="http://schemas.microsoft.com/office/powerpoint/2010/main" val="18986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9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"/>
          <a:stretch>
            <a:fillRect/>
          </a:stretch>
        </p:blipFill>
        <p:spPr>
          <a:xfrm>
            <a:off x="321709" y="1103975"/>
            <a:ext cx="2606519" cy="4998720"/>
          </a:xfrm>
          <a:prstGeom prst="rect">
            <a:avLst/>
          </a:prstGeom>
        </p:spPr>
      </p:pic>
      <p:pic>
        <p:nvPicPr>
          <p:cNvPr id="5" name="Picture 5" descr="19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>
            <a:fillRect/>
          </a:stretch>
        </p:blipFill>
        <p:spPr>
          <a:xfrm>
            <a:off x="3777933" y="1085215"/>
            <a:ext cx="4451667" cy="186458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118485" y="3246120"/>
            <a:ext cx="5974715" cy="3195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Processes that are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one temperature may be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other temperatures.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 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C it is spontaneous for ice to melt.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Below 0C the reverse process is spontaneous.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3520" y="1010920"/>
            <a:ext cx="8686800" cy="584707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en-US" sz="2400" dirty="0"/>
              <a:t>The speed of a reaction is </a:t>
            </a:r>
            <a:r>
              <a:rPr lang="en-US" altLang="en-US" sz="2400" i="1" u="sng" dirty="0"/>
              <a:t>not</a:t>
            </a:r>
            <a:r>
              <a:rPr lang="en-US" altLang="en-US" sz="2400" dirty="0"/>
              <a:t> an indicator of its spontaneity.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Spontaneity is determined by the relative positions of the initial and final states (thermodynamic state functions)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Additionally spontaneity does </a:t>
            </a:r>
            <a:r>
              <a:rPr lang="en-US" altLang="en-US" sz="2400" i="1" u="sng" dirty="0"/>
              <a:t>not</a:t>
            </a:r>
            <a:r>
              <a:rPr lang="en-US" altLang="en-US" sz="2400" dirty="0"/>
              <a:t> tell you how fast a reaction is.</a:t>
            </a:r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endParaRPr lang="en-US" altLang="en-US" sz="2400" dirty="0"/>
          </a:p>
          <a:p>
            <a:pPr>
              <a:spcBef>
                <a:spcPts val="1200"/>
              </a:spcBef>
            </a:pPr>
            <a:r>
              <a:rPr lang="en-US" altLang="en-US" sz="2400" dirty="0"/>
              <a:t>Speed is determined by the pathway (kinetics)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Two independent regimes (thermodynamics </a:t>
            </a:r>
            <a:r>
              <a:rPr lang="en-US" altLang="en-US" sz="2400" dirty="0" err="1"/>
              <a:t>vs</a:t>
            </a:r>
            <a:r>
              <a:rPr lang="en-US" altLang="en-US" sz="2400" dirty="0"/>
              <a:t> kinetics)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 and Speed</a:t>
            </a:r>
          </a:p>
        </p:txBody>
      </p:sp>
      <p:pic>
        <p:nvPicPr>
          <p:cNvPr id="395266" name="Picture 2" descr="animated gif iron rusting Eisen Rost Zeitraffer time lapse rust Reaction Reak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1405" y="3335834"/>
            <a:ext cx="3020695" cy="169763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16960" y="2926080"/>
            <a:ext cx="331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Slow spontaneous process</a:t>
            </a:r>
          </a:p>
        </p:txBody>
      </p:sp>
      <p:pic>
        <p:nvPicPr>
          <p:cNvPr id="395268" name="Picture 4" descr="water animated GIF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52" y="3337388"/>
            <a:ext cx="3012486" cy="16945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6195" y="2915920"/>
            <a:ext cx="331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Fast spontaneous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20840" y="2926080"/>
            <a:ext cx="2423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Very slow spontaneous process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6721475" y="3644900"/>
            <a:ext cx="2146289" cy="1547813"/>
            <a:chOff x="6721475" y="3644900"/>
            <a:chExt cx="2146289" cy="1547813"/>
          </a:xfrm>
        </p:grpSpPr>
        <p:pic>
          <p:nvPicPr>
            <p:cNvPr id="911362" name="Picture 2" descr="http://cdn2.hubspot.net/hub/323238/file-2447586006-jpg/cuts-explained-53fa3caf-bb89-4107-85ab-ce9747a7ef58-8-442x300_%281%2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1475" y="3644900"/>
              <a:ext cx="1304925" cy="885696"/>
            </a:xfrm>
            <a:prstGeom prst="rect">
              <a:avLst/>
            </a:prstGeom>
            <a:noFill/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645400" y="4267200"/>
              <a:ext cx="495300" cy="368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1364" name="Picture 4" descr="http://images.clipartpanda.com/black-pencil-vector-KTnez4BEc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89876" y="4216400"/>
              <a:ext cx="977888" cy="976313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206" y="5384330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Often spontaneous processes are exothermic, but not always….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4560" y="323"/>
            <a:ext cx="728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Spontaneity and </a:t>
            </a:r>
            <a:r>
              <a:rPr kumimoji="0" lang="en-US" sz="40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Exo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/</a:t>
            </a:r>
            <a:r>
              <a:rPr kumimoji="0" lang="en-US" sz="40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Endothermicity</a:t>
            </a:r>
            <a:endParaRPr kumimoji="0" lang="en-US" sz="40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859876"/>
            <a:ext cx="8229600" cy="170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Nonspontaneous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process that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not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occur under a specific set of conditions.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6242" y="3538608"/>
            <a:ext cx="7227893" cy="400050"/>
            <a:chOff x="288" y="2064"/>
            <a:chExt cx="4553" cy="252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88" y="2064"/>
              <a:ext cx="455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OH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          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= -56.2 kJ/mol 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622" y="2192"/>
              <a:ext cx="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6242" y="4163177"/>
            <a:ext cx="7252664" cy="400594"/>
            <a:chOff x="288" y="2544"/>
            <a:chExt cx="4522" cy="276"/>
          </a:xfrm>
        </p:grpSpPr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88" y="2544"/>
              <a:ext cx="452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                           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= 6.01 kJ/mol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887" y="2684"/>
              <a:ext cx="32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06242" y="4683885"/>
            <a:ext cx="6989767" cy="485775"/>
            <a:chOff x="288" y="3114"/>
            <a:chExt cx="4403" cy="306"/>
          </a:xfrm>
        </p:grpSpPr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88" y="3168"/>
              <a:ext cx="44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NH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NO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= 25 kJ/mol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1218" y="3303"/>
              <a:ext cx="3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1174" y="3114"/>
              <a:ext cx="35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16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</a:rPr>
                <a:t>O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322117" y="2991369"/>
            <a:ext cx="7496177" cy="400050"/>
            <a:chOff x="278" y="1606"/>
            <a:chExt cx="4722" cy="252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278" y="1606"/>
              <a:ext cx="4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+ 2O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CO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+ 2H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= -890.4 kJ/mol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566" y="1741"/>
              <a:ext cx="3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5793915" y="2942617"/>
            <a:ext cx="1841501" cy="1125538"/>
            <a:chOff x="4138" y="1711"/>
            <a:chExt cx="1160" cy="709"/>
          </a:xfrm>
        </p:grpSpPr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4138" y="1711"/>
              <a:ext cx="1160" cy="30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4141" y="2074"/>
              <a:ext cx="1069" cy="3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5735494" y="4131433"/>
            <a:ext cx="1617663" cy="1082676"/>
            <a:chOff x="3922" y="2597"/>
            <a:chExt cx="1019" cy="682"/>
          </a:xfrm>
        </p:grpSpPr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3955" y="2597"/>
              <a:ext cx="986" cy="2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922" y="2972"/>
              <a:ext cx="898" cy="3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456023" y="3174234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exothermic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75008" y="4605214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endothermic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428" y="5913646"/>
            <a:ext cx="8263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eaLnBrk="0" hangingPunct="0">
              <a:spcAft>
                <a:spcPts val="120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Not enough information. We need to know the change </a:t>
            </a:r>
            <a:r>
              <a:rPr lang="en-US" sz="2400" b="1" u="sng" dirty="0">
                <a:solidFill>
                  <a:prstClr val="black"/>
                </a:solidFill>
              </a:rPr>
              <a:t>enthalpy</a:t>
            </a:r>
            <a:r>
              <a:rPr lang="en-US" sz="2400" dirty="0">
                <a:solidFill>
                  <a:prstClr val="black"/>
                </a:solidFill>
              </a:rPr>
              <a:t> and in </a:t>
            </a:r>
            <a:r>
              <a:rPr lang="en-US" sz="2400" b="1" u="sng" dirty="0">
                <a:solidFill>
                  <a:prstClr val="black"/>
                </a:solidFill>
              </a:rPr>
              <a:t>entropy</a:t>
            </a:r>
            <a:r>
              <a:rPr lang="en-US" sz="2400" dirty="0">
                <a:solidFill>
                  <a:prstClr val="black"/>
                </a:solidFill>
              </a:rPr>
              <a:t> to predict if a reaction will </a:t>
            </a:r>
            <a:r>
              <a:rPr lang="en-US" sz="2400" u="sng" dirty="0">
                <a:solidFill>
                  <a:prstClr val="black"/>
                </a:solidFill>
              </a:rPr>
              <a:t>spontaneously</a:t>
            </a:r>
            <a:r>
              <a:rPr lang="en-US" sz="2400" dirty="0">
                <a:solidFill>
                  <a:prstClr val="black"/>
                </a:solidFill>
              </a:rPr>
              <a:t> occur. 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-29028" y="2417631"/>
            <a:ext cx="9216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Calibri" pitchFamily="34" charset="0"/>
              </a:rPr>
              <a:t>If we mix reactants and products together will the reaction occur?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7D475-7E66-46CD-8FA4-F260D392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83" y="86490"/>
            <a:ext cx="7034634" cy="62255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AA2B4-25D1-4B7E-A31A-8C9403F8E8F5}"/>
              </a:ext>
            </a:extLst>
          </p:cNvPr>
          <p:cNvSpPr/>
          <p:nvPr/>
        </p:nvSpPr>
        <p:spPr>
          <a:xfrm>
            <a:off x="1215617" y="5638800"/>
            <a:ext cx="1225241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758709-B9FE-4B17-AFA6-A81999AE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250" y="537962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37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6418" y="892161"/>
            <a:ext cx="8229600" cy="83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Entropy (</a:t>
            </a:r>
            <a:r>
              <a:rPr lang="en-US" altLang="en-US" sz="2400" b="1" i="1" dirty="0"/>
              <a:t>S</a:t>
            </a:r>
            <a:r>
              <a:rPr lang="en-US" altLang="en-US" sz="2400" b="1" dirty="0"/>
              <a:t>):</a:t>
            </a:r>
            <a:r>
              <a:rPr lang="en-US" altLang="en-US" sz="2400" dirty="0"/>
              <a:t> Can be thought of as a measure of the </a:t>
            </a:r>
            <a:r>
              <a:rPr lang="en-US" altLang="en-US" sz="2400" i="1" dirty="0"/>
              <a:t>randomness or disorder</a:t>
            </a:r>
            <a:r>
              <a:rPr lang="en-US" altLang="en-US" sz="2400" dirty="0"/>
              <a:t> of a system.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63220" y="2831035"/>
            <a:ext cx="840486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0" indent="-173038">
              <a:spcBef>
                <a:spcPts val="1200"/>
              </a:spcBef>
            </a:pPr>
            <a:r>
              <a:rPr lang="en-US" sz="2400" dirty="0">
                <a:solidFill>
                  <a:prstClr val="black"/>
                </a:solidFill>
              </a:rPr>
              <a:t>- </a:t>
            </a:r>
            <a:r>
              <a:rPr lang="en-US" sz="2400" dirty="0"/>
              <a:t>A measure of the loss of information in a transmitted message (Computer science/information theory).</a:t>
            </a:r>
            <a:endParaRPr lang="en-US" sz="2400" dirty="0">
              <a:solidFill>
                <a:prstClr val="black"/>
              </a:solidFill>
            </a:endParaRP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 thermodynamic quantity representing the unavailability of a system's thermal energy for conversion into mechanical work.</a:t>
            </a:r>
          </a:p>
          <a:p>
            <a:pPr marL="173038" lvl="0" indent="-173038">
              <a:spcBef>
                <a:spcPts val="1200"/>
              </a:spcBef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 measure of how spread out or dispersed the energy of a system is among the different possible ways a system can contain energy.</a:t>
            </a:r>
          </a:p>
          <a:p>
            <a:pPr marL="173038" lvl="0" indent="-173038">
              <a:spcBef>
                <a:spcPts val="120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- Is a measure of the number of specific ways (</a:t>
            </a:r>
            <a:r>
              <a:rPr lang="en-US" altLang="en-US" sz="2400" u="sng" dirty="0">
                <a:solidFill>
                  <a:prstClr val="black"/>
                </a:solidFill>
              </a:rPr>
              <a:t>microstates</a:t>
            </a:r>
            <a:r>
              <a:rPr lang="en-US" altLang="en-US" sz="2400" dirty="0">
                <a:solidFill>
                  <a:prstClr val="black"/>
                </a:solidFill>
              </a:rPr>
              <a:t>) in which a thermodynamic system may be arranged.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892040" y="1879600"/>
            <a:ext cx="2622550" cy="685800"/>
            <a:chOff x="5044440" y="2794000"/>
            <a:chExt cx="2622550" cy="68580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7193915" y="2794000"/>
              <a:ext cx="473075" cy="685800"/>
              <a:chOff x="3110" y="912"/>
              <a:chExt cx="298" cy="432"/>
            </a:xfrm>
          </p:grpSpPr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110" y="984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V="1">
                <a:off x="3408" y="91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5044440" y="2794000"/>
              <a:ext cx="1311275" cy="685800"/>
              <a:chOff x="1286" y="1488"/>
              <a:chExt cx="826" cy="432"/>
            </a:xfrm>
          </p:grpSpPr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286" y="1561"/>
                <a:ext cx="8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disorder</a:t>
                </a: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V="1">
                <a:off x="2112" y="1488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" name="Group 21"/>
          <p:cNvGrpSpPr/>
          <p:nvPr/>
        </p:nvGrpSpPr>
        <p:grpSpPr>
          <a:xfrm>
            <a:off x="1397000" y="1884680"/>
            <a:ext cx="2225675" cy="685800"/>
            <a:chOff x="828040" y="2870200"/>
            <a:chExt cx="2225675" cy="685800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828040" y="2870200"/>
              <a:ext cx="942975" cy="685800"/>
              <a:chOff x="1238" y="960"/>
              <a:chExt cx="594" cy="432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238" y="1032"/>
                <a:ext cx="56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Arial" charset="0"/>
                  </a:rPr>
                  <a:t>order</a:t>
                </a:r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V="1">
                <a:off x="1832" y="96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2580640" y="2870200"/>
              <a:ext cx="473075" cy="685800"/>
              <a:chOff x="3206" y="1680"/>
              <a:chExt cx="298" cy="432"/>
            </a:xfrm>
          </p:grpSpPr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3206" y="1752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>
                <a:off x="3504" y="168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5" y="896389"/>
            <a:ext cx="8426102" cy="953193"/>
          </a:xfrm>
        </p:spPr>
        <p:txBody>
          <a:bodyPr>
            <a:normAutofit/>
          </a:bodyPr>
          <a:lstStyle/>
          <a:p>
            <a:pPr marL="1655763" indent="-1655763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7030A0"/>
                </a:solidFill>
              </a:rPr>
              <a:t>Microstates</a:t>
            </a:r>
            <a:r>
              <a:rPr lang="en-US" sz="2400" dirty="0"/>
              <a:t>- The detailed microscopic configuration of a system.</a:t>
            </a:r>
          </a:p>
          <a:p>
            <a:pPr marL="1655763" indent="-1655763">
              <a:spcBef>
                <a:spcPts val="0"/>
              </a:spcBef>
              <a:buNone/>
            </a:pPr>
            <a:r>
              <a:rPr lang="en-US" sz="2400" dirty="0"/>
              <a:t>	How many different ways can a system be arranged.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009" y="1779928"/>
            <a:ext cx="884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srgbClr val="008000"/>
                </a:solidFill>
              </a:rPr>
              <a:t>green</a:t>
            </a:r>
            <a:r>
              <a:rPr lang="en-US" sz="2400" dirty="0">
                <a:solidFill>
                  <a:prstClr val="black"/>
                </a:solidFill>
              </a:rPr>
              <a:t>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400" dirty="0">
                <a:solidFill>
                  <a:prstClr val="black"/>
                </a:solidFill>
              </a:rPr>
              <a:t> spheres in a two compartment container. </a:t>
            </a:r>
            <a:endParaRPr lang="en-US" dirty="0"/>
          </a:p>
        </p:txBody>
      </p:sp>
      <p:pic>
        <p:nvPicPr>
          <p:cNvPr id="10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2352733" y="2739124"/>
            <a:ext cx="4476633" cy="2206314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5" y="896389"/>
            <a:ext cx="8426102" cy="953193"/>
          </a:xfrm>
        </p:spPr>
        <p:txBody>
          <a:bodyPr>
            <a:normAutofit/>
          </a:bodyPr>
          <a:lstStyle/>
          <a:p>
            <a:pPr marL="1655763" indent="-1655763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7030A0"/>
                </a:solidFill>
              </a:rPr>
              <a:t>Microstates</a:t>
            </a:r>
            <a:r>
              <a:rPr lang="en-US" sz="2400" dirty="0"/>
              <a:t>- The detailed microscopic configuration of a system.</a:t>
            </a:r>
          </a:p>
          <a:p>
            <a:pPr marL="1655763" indent="-1655763">
              <a:spcBef>
                <a:spcPts val="0"/>
              </a:spcBef>
              <a:buNone/>
            </a:pPr>
            <a:r>
              <a:rPr lang="en-US" sz="2400" dirty="0"/>
              <a:t>	How many different ways can a system be arranged.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009" y="1779928"/>
            <a:ext cx="884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>
                <a:solidFill>
                  <a:srgbClr val="008000"/>
                </a:solidFill>
              </a:rPr>
              <a:t>green</a:t>
            </a:r>
            <a:r>
              <a:rPr lang="en-US" sz="2400" dirty="0">
                <a:solidFill>
                  <a:prstClr val="black"/>
                </a:solidFill>
              </a:rPr>
              <a:t> and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400" dirty="0">
                <a:solidFill>
                  <a:prstClr val="black"/>
                </a:solidFill>
              </a:rPr>
              <a:t> spheres in a two compartment container. </a:t>
            </a:r>
            <a:endParaRPr lang="en-US" dirty="0"/>
          </a:p>
        </p:txBody>
      </p:sp>
      <p:pic>
        <p:nvPicPr>
          <p:cNvPr id="6" name="Picture 4" descr="bur25542_1806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 b="1907"/>
          <a:stretch>
            <a:fillRect/>
          </a:stretch>
        </p:blipFill>
        <p:spPr>
          <a:xfrm>
            <a:off x="-31404" y="4439442"/>
            <a:ext cx="5709284" cy="727654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bur25542_1806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/>
          <a:stretch>
            <a:fillRect/>
          </a:stretch>
        </p:blipFill>
        <p:spPr bwMode="auto">
          <a:xfrm>
            <a:off x="-81511" y="5446710"/>
            <a:ext cx="2971799" cy="12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bur25542_1806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10565" r="3500" b="5450"/>
          <a:stretch>
            <a:fillRect/>
          </a:stretch>
        </p:blipFill>
        <p:spPr>
          <a:xfrm>
            <a:off x="2899924" y="2909888"/>
            <a:ext cx="1370740" cy="647986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bur25542_1806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/>
          <a:stretch>
            <a:fillRect/>
          </a:stretch>
        </p:blipFill>
        <p:spPr bwMode="auto">
          <a:xfrm>
            <a:off x="-6320" y="3699166"/>
            <a:ext cx="5694592" cy="71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bur25542_1806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1136767" y="290422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9819" y="288867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and 0 = 2 microstates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9659" y="411295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and 1 = 8 microstates</a:t>
            </a:r>
          </a:p>
        </p:txBody>
      </p:sp>
      <p:pic>
        <p:nvPicPr>
          <p:cNvPr id="13" name="Picture 5" descr="bur25542_1806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/>
          <a:stretch>
            <a:fillRect/>
          </a:stretch>
        </p:blipFill>
        <p:spPr bwMode="auto">
          <a:xfrm flipH="1">
            <a:off x="2815012" y="5446710"/>
            <a:ext cx="2981324" cy="130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16195" y="569930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and 2 = 12 microstates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9862" y="235296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 microstates = 22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B574B-FC52-460C-8CCC-E5938DF7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39FAA-5E6F-4682-9DB0-5D0603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05" y="267057"/>
            <a:ext cx="7202168" cy="61261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129C48-94D6-45DE-8EA7-78D7B0BD4CFD}"/>
              </a:ext>
            </a:extLst>
          </p:cNvPr>
          <p:cNvSpPr/>
          <p:nvPr/>
        </p:nvSpPr>
        <p:spPr>
          <a:xfrm>
            <a:off x="1215617" y="5681451"/>
            <a:ext cx="1225241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B5B14D-24EF-42EC-9950-8BD498F0D022}"/>
              </a:ext>
            </a:extLst>
          </p:cNvPr>
          <p:cNvSpPr/>
          <p:nvPr/>
        </p:nvSpPr>
        <p:spPr>
          <a:xfrm>
            <a:off x="1215616" y="6127827"/>
            <a:ext cx="1225241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40F5AD-6533-4FAE-A072-2C08F21889CA}"/>
              </a:ext>
            </a:extLst>
          </p:cNvPr>
          <p:cNvGrpSpPr/>
          <p:nvPr/>
        </p:nvGrpSpPr>
        <p:grpSpPr>
          <a:xfrm>
            <a:off x="1215615" y="5947024"/>
            <a:ext cx="1098959" cy="143933"/>
            <a:chOff x="3286125" y="6000750"/>
            <a:chExt cx="800100" cy="1270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DC0D16-99FC-4608-BD8A-C986E7460B57}"/>
                </a:ext>
              </a:extLst>
            </p:cNvPr>
            <p:cNvCxnSpPr/>
            <p:nvPr/>
          </p:nvCxnSpPr>
          <p:spPr>
            <a:xfrm>
              <a:off x="3286125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C9C74B-3867-4E09-9A28-617E76A9A3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843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1644767" y="96366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265" y="182086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3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0568" y="270374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25659" y="10700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and 0 = 2 microstates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5819" y="193871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and 1 = 8 microstates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2355" y="279354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and 2 = 12 microstates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3214" y="3749586"/>
            <a:ext cx="84855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>
                <a:solidFill>
                  <a:prstClr val="black"/>
                </a:solidFill>
                <a:latin typeface="Calibri" pitchFamily="34" charset="0"/>
              </a:rPr>
              <a:t>Configurations (</a:t>
            </a:r>
            <a:r>
              <a:rPr lang="en-AU" altLang="en-US" sz="2400" dirty="0" err="1">
                <a:solidFill>
                  <a:prstClr val="black"/>
                </a:solidFill>
                <a:latin typeface="Calibri" pitchFamily="34" charset="0"/>
              </a:rPr>
              <a:t>macrostates</a:t>
            </a:r>
            <a:r>
              <a:rPr lang="en-AU" altLang="en-US" sz="2400" dirty="0">
                <a:solidFill>
                  <a:prstClr val="black"/>
                </a:solidFill>
                <a:latin typeface="Calibri" pitchFamily="34" charset="0"/>
              </a:rPr>
              <a:t>) associated with large numbers of microstates are said to be more </a:t>
            </a:r>
            <a:r>
              <a:rPr lang="en-AU" altLang="en-US" sz="2400" dirty="0">
                <a:solidFill>
                  <a:srgbClr val="FF0000"/>
                </a:solidFill>
                <a:latin typeface="Calibri" pitchFamily="34" charset="0"/>
              </a:rPr>
              <a:t>disordered</a:t>
            </a:r>
            <a:r>
              <a:rPr lang="en-AU" altLang="en-US" sz="2400" dirty="0">
                <a:solidFill>
                  <a:prstClr val="black"/>
                </a:solidFill>
                <a:latin typeface="Calibri" pitchFamily="34" charset="0"/>
              </a:rPr>
              <a:t> than those with fewer microstates.</a:t>
            </a:r>
            <a:r>
              <a:rPr lang="en-US" sz="2400" dirty="0"/>
              <a:t>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AU" altLang="en-US" sz="2400" dirty="0"/>
              <a:t>The </a:t>
            </a:r>
            <a:r>
              <a:rPr lang="en-AU" altLang="en-US" sz="2400" dirty="0">
                <a:solidFill>
                  <a:srgbClr val="0000FF"/>
                </a:solidFill>
              </a:rPr>
              <a:t>equilibrium state</a:t>
            </a:r>
            <a:r>
              <a:rPr lang="en-AU" altLang="en-US" sz="2400" dirty="0"/>
              <a:t> of a system is the most disordered configuration (largest no. of microstates) available. </a:t>
            </a:r>
          </a:p>
          <a:p>
            <a:pPr marL="173038" indent="-1730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The number of microstates is called the </a:t>
            </a:r>
            <a:r>
              <a:rPr lang="en-US" sz="2400" dirty="0">
                <a:solidFill>
                  <a:srgbClr val="7030A0"/>
                </a:solidFill>
              </a:rPr>
              <a:t>multiplicity (W) </a:t>
            </a:r>
            <a:r>
              <a:rPr lang="en-US" sz="2400" dirty="0"/>
              <a:t>of the configuration.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791762" y="317873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1282" y="1461691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16400" y="113792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26560" y="199136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267200" y="281432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8890" y="1068586"/>
            <a:ext cx="6704330" cy="130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 anchor="ctr">
            <a:spAutoFit/>
          </a:bodyPr>
          <a:lstStyle>
            <a:lvl1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62075" algn="r"/>
                <a:tab pos="2636838" algn="ctr"/>
                <a:tab pos="2759075" algn="r"/>
                <a:tab pos="3667125" algn="r"/>
                <a:tab pos="4679950" algn="r"/>
                <a:tab pos="5273675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AU" altLang="en-US" sz="2000" dirty="0">
                <a:latin typeface="Calibri" pitchFamily="34" charset="0"/>
              </a:rPr>
              <a:t>The Austrian physicist </a:t>
            </a:r>
            <a:r>
              <a:rPr lang="en-AU" altLang="en-US" sz="2000" dirty="0">
                <a:solidFill>
                  <a:srgbClr val="7030A0"/>
                </a:solidFill>
                <a:latin typeface="Calibri" pitchFamily="34" charset="0"/>
              </a:rPr>
              <a:t>Ludwig Boltzmann </a:t>
            </a:r>
            <a:r>
              <a:rPr lang="en-AU" altLang="en-US" sz="2000" dirty="0">
                <a:latin typeface="Calibri" pitchFamily="34" charset="0"/>
              </a:rPr>
              <a:t>introduced a model to relate the total number of microstates (the multiplicity, </a:t>
            </a:r>
            <a:r>
              <a:rPr lang="en-AU" altLang="en-US" sz="2000" b="1" i="1" dirty="0">
                <a:latin typeface="Calibri" pitchFamily="34" charset="0"/>
              </a:rPr>
              <a:t>W</a:t>
            </a:r>
            <a:r>
              <a:rPr lang="en-AU" altLang="en-US" sz="2000" dirty="0">
                <a:latin typeface="Calibri" pitchFamily="34" charset="0"/>
              </a:rPr>
              <a:t>) to entropy (</a:t>
            </a:r>
            <a:r>
              <a:rPr lang="en-AU" altLang="en-US" sz="2000" b="1" i="1" dirty="0">
                <a:latin typeface="Calibri" pitchFamily="34" charset="0"/>
              </a:rPr>
              <a:t>S</a:t>
            </a:r>
            <a:r>
              <a:rPr lang="en-AU" altLang="en-US" sz="2000" dirty="0">
                <a:latin typeface="Calibri" pitchFamily="34" charset="0"/>
              </a:rPr>
              <a:t>)</a:t>
            </a:r>
            <a:r>
              <a:rPr lang="en-AU" altLang="en-US" sz="2000" i="1" dirty="0">
                <a:latin typeface="Calibri" pitchFamily="34" charset="0"/>
              </a:rPr>
              <a:t>.</a:t>
            </a:r>
            <a:endParaRPr lang="en-AU" altLang="en-US" sz="20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187" y="284419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= </a:t>
            </a:r>
            <a:r>
              <a:rPr lang="en-US" altLang="en-US" sz="3600" b="1" i="1" kern="0" dirty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 err="1">
                <a:solidFill>
                  <a:srgbClr val="0000FF"/>
                </a:solidFill>
                <a:latin typeface="Calibri" pitchFamily="34" charset="0"/>
              </a:rPr>
              <a:t>ln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>
                <a:solidFill>
                  <a:srgbClr val="0000FF"/>
                </a:solidFill>
                <a:latin typeface="Calibri" pitchFamily="34" charset="0"/>
              </a:rPr>
              <a:t>W</a:t>
            </a:r>
            <a:r>
              <a:rPr lang="en-US" altLang="en-US" sz="3600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2995296" y="3407713"/>
          <a:ext cx="936624" cy="89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508000" imgH="431800" progId="Equation.3">
                  <p:embed/>
                </p:oleObj>
              </mc:Choice>
              <mc:Fallback>
                <p:oleObj name="Equation" r:id="rId3" imgW="5080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296" y="3407713"/>
                        <a:ext cx="936624" cy="8951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656840" y="2534471"/>
            <a:ext cx="2747326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u="sng" dirty="0"/>
              <a:t>Boltzmann constant (k)</a:t>
            </a:r>
            <a:endParaRPr lang="en-US" altLang="en-US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7970" y="3713697"/>
            <a:ext cx="2042005" cy="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 dirty="0"/>
              <a:t>units on S is J/K</a:t>
            </a:r>
            <a:endParaRPr lang="en-US" alt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2926397" y="297786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>
                <a:solidFill>
                  <a:srgbClr val="000000"/>
                </a:solidFill>
              </a:rPr>
              <a:t>k</a:t>
            </a:r>
            <a:r>
              <a:rPr lang="en-US" altLang="en-US" sz="2000" kern="0" dirty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>
                <a:solidFill>
                  <a:srgbClr val="000000"/>
                </a:solidFill>
              </a:rPr>
              <a:t>23</a:t>
            </a:r>
            <a:r>
              <a:rPr lang="en-US" altLang="en-US" sz="2000" kern="0" dirty="0">
                <a:solidFill>
                  <a:srgbClr val="000000"/>
                </a:solidFill>
              </a:rPr>
              <a:t>J/K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4480" y="3442017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Gas constant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4640" y="3889057"/>
            <a:ext cx="23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Avogadro constant</a:t>
            </a:r>
          </a:p>
        </p:txBody>
      </p:sp>
      <p:pic>
        <p:nvPicPr>
          <p:cNvPr id="13" name="Picture 12" descr="D:\Ramesh dont del\CHANG-11e\Art File\labeled_jpegs\ch17\cha02680_ma17_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4312" y="1198433"/>
            <a:ext cx="2355703" cy="364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81710" y="5165025"/>
            <a:ext cx="7176770" cy="11171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978" tIns="95989" rIns="191978" bIns="95989">
            <a:spAutoFit/>
          </a:bodyPr>
          <a:lstStyle>
            <a:lvl1pPr defTabSz="434975">
              <a:defRPr>
                <a:solidFill>
                  <a:schemeClr val="tx1"/>
                </a:solidFill>
                <a:latin typeface="Arial" charset="0"/>
              </a:defRPr>
            </a:lvl1pPr>
            <a:lvl2pPr defTabSz="434975">
              <a:defRPr>
                <a:solidFill>
                  <a:schemeClr val="tx1"/>
                </a:solidFill>
                <a:latin typeface="Arial" charset="0"/>
              </a:defRPr>
            </a:lvl2pPr>
            <a:lvl3pPr defTabSz="434975">
              <a:defRPr>
                <a:solidFill>
                  <a:schemeClr val="tx1"/>
                </a:solidFill>
                <a:latin typeface="Arial" charset="0"/>
              </a:defRPr>
            </a:lvl3pPr>
            <a:lvl4pPr defTabSz="434975">
              <a:defRPr>
                <a:solidFill>
                  <a:schemeClr val="tx1"/>
                </a:solidFill>
                <a:latin typeface="Arial" charset="0"/>
              </a:defRPr>
            </a:lvl4pPr>
            <a:lvl5pPr defTabSz="434975">
              <a:defRPr>
                <a:solidFill>
                  <a:schemeClr val="tx1"/>
                </a:solidFill>
                <a:latin typeface="Arial" charset="0"/>
              </a:defRPr>
            </a:lvl5pPr>
            <a:lvl6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34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/>
              <a:t>Boltzmann was the founding father of statistical mechanics, a completely new way of thinking about theoretical physics. His work was ridiculed by his fellow professors. 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557647" y="1898384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" y="2755583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48" y="3638467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38539" y="200475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and 0 = 2 microstates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8699" y="2873434"/>
            <a:ext cx="306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and 1 = 8 microstates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5235" y="3728260"/>
            <a:ext cx="322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and 2 = 12 microstates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780" y="4174411"/>
            <a:ext cx="252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>
                <a:solidFill>
                  <a:srgbClr val="FF0000"/>
                </a:solidFill>
                <a:latin typeface="Calibri" pitchFamily="34" charset="0"/>
              </a:rPr>
              <a:t>Less order, more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2242" y="2449314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dirty="0">
                <a:solidFill>
                  <a:srgbClr val="FF0000"/>
                </a:solidFill>
                <a:latin typeface="Calibri" pitchFamily="34" charset="0"/>
              </a:rPr>
              <a:t>More order, Less entropy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9280" y="207264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39440" y="2926080"/>
            <a:ext cx="345440" cy="3454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80080" y="3749040"/>
            <a:ext cx="406400" cy="4064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Microstates and Entropy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49547" y="954434"/>
            <a:ext cx="2151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kern="0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kern="0" dirty="0">
                <a:latin typeface="Calibri" pitchFamily="34" charset="0"/>
              </a:rPr>
              <a:t>=</a:t>
            </a:r>
            <a:r>
              <a:rPr lang="en-US" altLang="en-US" sz="3600" b="1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en-US" sz="3600" b="1" i="1" kern="0" dirty="0">
                <a:latin typeface="Calibri" pitchFamily="34" charset="0"/>
              </a:rPr>
              <a:t>k</a:t>
            </a:r>
            <a:r>
              <a:rPr lang="en-US" altLang="en-US" sz="3600" b="1" kern="0" dirty="0">
                <a:latin typeface="Calibri" pitchFamily="34" charset="0"/>
              </a:rPr>
              <a:t> </a:t>
            </a:r>
            <a:r>
              <a:rPr lang="en-US" altLang="en-US" sz="3600" b="1" kern="0" dirty="0" err="1">
                <a:latin typeface="Calibri" pitchFamily="34" charset="0"/>
              </a:rPr>
              <a:t>ln</a:t>
            </a:r>
            <a:r>
              <a:rPr lang="en-US" altLang="en-US" sz="3600" b="1" kern="0" dirty="0">
                <a:latin typeface="Calibri" pitchFamily="34" charset="0"/>
              </a:rPr>
              <a:t> </a:t>
            </a:r>
            <a:r>
              <a:rPr lang="en-US" altLang="en-US" sz="3600" b="1" i="1" kern="0" dirty="0">
                <a:solidFill>
                  <a:srgbClr val="7030A0"/>
                </a:solidFill>
                <a:latin typeface="Calibri" pitchFamily="34" charset="0"/>
              </a:rPr>
              <a:t>W</a:t>
            </a:r>
            <a:r>
              <a:rPr lang="en-US" altLang="en-US" sz="3600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6557" y="1057622"/>
            <a:ext cx="2133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i="1" kern="0" dirty="0">
                <a:solidFill>
                  <a:srgbClr val="000000"/>
                </a:solidFill>
              </a:rPr>
              <a:t>k</a:t>
            </a:r>
            <a:r>
              <a:rPr lang="en-US" altLang="en-US" sz="2000" kern="0" dirty="0">
                <a:solidFill>
                  <a:srgbClr val="000000"/>
                </a:solidFill>
              </a:rPr>
              <a:t> = 1.38 x 10</a:t>
            </a:r>
            <a:r>
              <a:rPr lang="en-US" altLang="en-US" sz="2000" kern="0" baseline="30000" dirty="0">
                <a:solidFill>
                  <a:srgbClr val="000000"/>
                </a:solidFill>
                <a:sym typeface="Symbol" pitchFamily="18" charset="2"/>
              </a:rPr>
              <a:t></a:t>
            </a:r>
            <a:r>
              <a:rPr lang="en-US" altLang="en-US" sz="2000" kern="0" baseline="30000" dirty="0">
                <a:solidFill>
                  <a:srgbClr val="000000"/>
                </a:solidFill>
              </a:rPr>
              <a:t>23</a:t>
            </a:r>
            <a:r>
              <a:rPr lang="en-US" altLang="en-US" sz="2000" kern="0" dirty="0">
                <a:solidFill>
                  <a:srgbClr val="000000"/>
                </a:solidFill>
              </a:rPr>
              <a:t>J/K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53813" y="1997809"/>
            <a:ext cx="229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>
                <a:solidFill>
                  <a:srgbClr val="0000FF"/>
                </a:solidFill>
              </a:rPr>
              <a:t>S = 9.6 x 10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-25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68667" y="2879189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>
                <a:solidFill>
                  <a:srgbClr val="0000FF"/>
                </a:solidFill>
                <a:latin typeface="Calibri" pitchFamily="34" charset="0"/>
              </a:rPr>
              <a:t>S = 2.9 x 10</a:t>
            </a:r>
            <a:r>
              <a:rPr lang="en-US" altLang="en-US" sz="2400" b="1" kern="0" baseline="30000" dirty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58507" y="3736955"/>
            <a:ext cx="229902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400" b="1" kern="0" dirty="0">
                <a:solidFill>
                  <a:srgbClr val="0000FF"/>
                </a:solidFill>
                <a:latin typeface="Calibri" pitchFamily="34" charset="0"/>
              </a:rPr>
              <a:t>S = 3.4 x 10</a:t>
            </a:r>
            <a:r>
              <a:rPr lang="en-US" altLang="en-US" sz="2400" b="1" kern="0" baseline="30000" dirty="0">
                <a:solidFill>
                  <a:srgbClr val="0000FF"/>
                </a:solidFill>
                <a:latin typeface="Calibri" pitchFamily="34" charset="0"/>
              </a:rPr>
              <a:t>-24</a:t>
            </a:r>
            <a:r>
              <a:rPr lang="en-US" altLang="en-US" sz="2400" b="1" kern="0" baseline="30000" dirty="0">
                <a:solidFill>
                  <a:srgbClr val="0000FF"/>
                </a:solidFill>
              </a:rPr>
              <a:t> </a:t>
            </a:r>
            <a:r>
              <a:rPr lang="en-US" altLang="en-US" sz="2400" kern="0" dirty="0">
                <a:solidFill>
                  <a:srgbClr val="0000FF"/>
                </a:solidFill>
              </a:rPr>
              <a:t>J/K</a:t>
            </a:r>
            <a:endParaRPr lang="en-US" sz="2400" baseline="30000" dirty="0">
              <a:solidFill>
                <a:srgbClr val="0000FF"/>
              </a:solidFill>
            </a:endParaRPr>
          </a:p>
          <a:p>
            <a:endParaRPr lang="en-US" sz="1400" baseline="30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1" name="Picture 4" descr="bur25542_180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>
            <a:fillRect/>
          </a:stretch>
        </p:blipFill>
        <p:spPr>
          <a:xfrm>
            <a:off x="6698637" y="5226506"/>
            <a:ext cx="1406798" cy="693342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6134" y="5216529"/>
            <a:ext cx="1382423" cy="7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593706" y="5400762"/>
            <a:ext cx="471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has &gt; than 3 times as much entropy as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and Cards</a:t>
            </a:r>
          </a:p>
        </p:txBody>
      </p:sp>
      <p:pic>
        <p:nvPicPr>
          <p:cNvPr id="5" name="Picture 3" descr="18-07Figure_PHO"/>
          <p:cNvPicPr>
            <a:picLocks noChangeAspect="1" noChangeArrowheads="1"/>
          </p:cNvPicPr>
          <p:nvPr/>
        </p:nvPicPr>
        <p:blipFill>
          <a:blip r:embed="rId2" cstate="print"/>
          <a:srcRect b="10220"/>
          <a:stretch>
            <a:fillRect/>
          </a:stretch>
        </p:blipFill>
        <p:spPr bwMode="auto">
          <a:xfrm>
            <a:off x="5311" y="1437323"/>
            <a:ext cx="7439660" cy="175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39095" y="1703523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kern="0" dirty="0">
                <a:solidFill>
                  <a:srgbClr val="7030A0"/>
                </a:solidFill>
                <a:latin typeface="Calibri" pitchFamily="34" charset="0"/>
              </a:rPr>
              <a:t>W = 1</a:t>
            </a:r>
            <a:r>
              <a:rPr lang="en-US" altLang="en-US" sz="2400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1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585" y="3245533"/>
            <a:ext cx="8621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solidFill>
                  <a:srgbClr val="7030A0"/>
                </a:solidFill>
                <a:latin typeface="Calibri" pitchFamily="34" charset="0"/>
              </a:rPr>
              <a:t>W = 80658175170943878571660636856403766975289505440883277823999999999999</a:t>
            </a:r>
            <a:r>
              <a:rPr lang="en-US" altLang="en-US" kern="0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en-US" sz="11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2329" y="2465723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kern="0" dirty="0">
                <a:solidFill>
                  <a:srgbClr val="7030A0"/>
                </a:solidFill>
                <a:latin typeface="Calibri" pitchFamily="34" charset="0"/>
              </a:rPr>
              <a:t>W = (52!) - 1</a:t>
            </a:r>
            <a:endParaRPr lang="en-US" sz="1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713" y="1323108"/>
            <a:ext cx="160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Ordered Deck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718" y="2098963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Unordered Deck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and Cards</a:t>
            </a:r>
          </a:p>
        </p:txBody>
      </p:sp>
      <p:pic>
        <p:nvPicPr>
          <p:cNvPr id="907266" name="Picture 2" descr="http://kingkongpartyrentals.com/images/interactives/poker_table_top_and_chips/kingkongpartyrentals_poker_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2648" y="2046363"/>
            <a:ext cx="3266496" cy="2839674"/>
          </a:xfrm>
          <a:prstGeom prst="rect">
            <a:avLst/>
          </a:prstGeom>
          <a:noFill/>
        </p:spPr>
      </p:pic>
      <p:pic>
        <p:nvPicPr>
          <p:cNvPr id="907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850" y="1411142"/>
            <a:ext cx="17240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341" y="4274704"/>
            <a:ext cx="16668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4565" y="3019137"/>
            <a:ext cx="1469880" cy="69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194" y="2826473"/>
            <a:ext cx="16859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2069" y="4327525"/>
            <a:ext cx="1590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4394" y="1476520"/>
            <a:ext cx="17240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59856" y="1976581"/>
            <a:ext cx="82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Flush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1441" y="3490190"/>
            <a:ext cx="202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Royal Flush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5632" y="4892964"/>
            <a:ext cx="184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Three of a 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1245" y="2038928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High card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8852" y="3594100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Full house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61473" y="4985844"/>
            <a:ext cx="15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A pair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01095" y="5563676"/>
            <a:ext cx="27545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Poker: The game that rewards lowest entropy!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669280" y="1031875"/>
          <a:ext cx="2489200" cy="3947093"/>
        </p:xfrm>
        <a:graphic>
          <a:graphicData uri="http://schemas.openxmlformats.org/drawingml/2006/table">
            <a:tbl>
              <a:tblPr/>
              <a:tblGrid>
                <a:gridCol w="87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>
                          <a:latin typeface="Calibri" pitchFamily="34" charset="0"/>
                        </a:rPr>
                        <a:t>ln</a:t>
                      </a:r>
                      <a:r>
                        <a:rPr lang="en-US" sz="1800" b="1" i="1" dirty="0">
                          <a:latin typeface="Calibri" pitchFamily="34" charset="0"/>
                        </a:rPr>
                        <a:t> 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S </a:t>
                      </a:r>
                      <a:r>
                        <a:rPr lang="en-US" sz="1800" b="1" i="0" dirty="0">
                          <a:latin typeface="Calibri" pitchFamily="34" charset="0"/>
                        </a:rPr>
                        <a:t>(</a:t>
                      </a:r>
                      <a:r>
                        <a:rPr lang="en-US" sz="1800" b="1" i="1" dirty="0">
                          <a:latin typeface="Calibri" pitchFamily="34" charset="0"/>
                        </a:rPr>
                        <a:t>J/K</a:t>
                      </a:r>
                      <a:r>
                        <a:rPr lang="en-US" sz="1800" b="1" i="0" dirty="0">
                          <a:latin typeface="Calibri" pitchFamily="34" charset="0"/>
                        </a:rPr>
                        <a:t>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1.39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0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3.58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4.94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6.44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8.89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1.14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8.54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1.18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9.23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1.27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1.51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11.72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1.62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13.91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14.08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1.94 x 10</a:t>
                      </a:r>
                      <a:r>
                        <a:rPr lang="en-US" sz="1800" b="0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-22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2160" y="1031875"/>
          <a:ext cx="4866640" cy="3947093"/>
        </p:xfrm>
        <a:graphic>
          <a:graphicData uri="http://schemas.openxmlformats.org/drawingml/2006/table">
            <a:tbl>
              <a:tblPr/>
              <a:tblGrid>
                <a:gridCol w="358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Hand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latin typeface="Calibri" pitchFamily="34" charset="0"/>
                        </a:rPr>
                        <a:t>W</a:t>
                      </a:r>
                      <a:endParaRPr lang="en-US" sz="1800" b="1" dirty="0">
                        <a:latin typeface="Calibri" pitchFamily="34" charset="0"/>
                      </a:endParaRP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Royal flush (AKQJ10 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01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flush (sequence in one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36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Four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624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Full house (three of a kind plus a pair)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3,744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Flush (five cards in the same suit)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5,108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Straight (five cards in sequence)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10,200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Three of a kind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Calibri" pitchFamily="34" charset="0"/>
                        </a:rPr>
                        <a:t>54,912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Two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123,552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One pair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1,098,240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itchFamily="34" charset="0"/>
                        </a:rPr>
                        <a:t>No pairs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1,302,540 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99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Calibri" pitchFamily="34" charset="0"/>
                        </a:rPr>
                        <a:t>Total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itchFamily="34" charset="0"/>
                        </a:rPr>
                        <a:t>2,598,960</a:t>
                      </a:r>
                    </a:p>
                  </a:txBody>
                  <a:tcPr marL="22389" marR="22389" marT="22389" marB="22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Cards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520" y="5172055"/>
            <a:ext cx="8686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Poker: The game that rewards the player with the hand that has the least entropy.</a:t>
            </a:r>
          </a:p>
          <a:p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Table does not account for high card (the equivalent of enthalpy?).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28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</a:t>
              </a:r>
              <a:r>
                <a:rPr lang="en-US" sz="2400" baseline="-25000" dirty="0" err="1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S</a:t>
              </a:r>
              <a:r>
                <a:rPr lang="en-US" sz="2400" baseline="-25000" dirty="0" err="1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06680" y="3037840"/>
            <a:ext cx="55016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If the change from initial to final results in an increase in randomness and number of states.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959018" y="3235960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&gt;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7398116" y="323596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02068" y="4582160"/>
            <a:ext cx="1579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93788" y="3982720"/>
            <a:ext cx="1697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i="1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i="1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093788" y="5775008"/>
            <a:ext cx="1857375" cy="849312"/>
            <a:chOff x="230" y="2400"/>
            <a:chExt cx="1170" cy="535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30" y="2518"/>
              <a:ext cx="8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= </a:t>
              </a: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k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ln</a:t>
              </a:r>
              <a:endParaRPr lang="en-US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1067" y="2400"/>
              <a:ext cx="333" cy="535"/>
              <a:chOff x="1046" y="3337"/>
              <a:chExt cx="333" cy="535"/>
            </a:xfrm>
          </p:grpSpPr>
          <p:sp>
            <p:nvSpPr>
              <p:cNvPr id="21" name="Text Box 12"/>
              <p:cNvSpPr txBox="1">
                <a:spLocks noChangeArrowheads="1"/>
              </p:cNvSpPr>
              <p:nvPr/>
            </p:nvSpPr>
            <p:spPr bwMode="auto">
              <a:xfrm>
                <a:off x="1046" y="3337"/>
                <a:ext cx="3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r>
                  <a:rPr lang="en-US" sz="2400" i="1" baseline="-250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lang="en-US" sz="2400" i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1048" y="3584"/>
                <a:ext cx="32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i="1" dirty="0" err="1">
                    <a:solidFill>
                      <a:srgbClr val="000000"/>
                    </a:solidFill>
                    <a:latin typeface="Arial" charset="0"/>
                  </a:rPr>
                  <a:t>W</a:t>
                </a:r>
                <a:r>
                  <a:rPr lang="en-US" sz="2400" i="1" baseline="-25000" dirty="0" err="1">
                    <a:solidFill>
                      <a:srgbClr val="000000"/>
                    </a:solidFill>
                    <a:latin typeface="Arial" charset="0"/>
                  </a:rPr>
                  <a:t>i</a:t>
                </a:r>
                <a:endParaRPr lang="en-US" sz="2400" i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>
                <a:off x="1096" y="3608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07928" y="4673600"/>
            <a:ext cx="2957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then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&gt; 0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4998403" y="5248275"/>
            <a:ext cx="2957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&lt;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then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&lt; 0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093788" y="5201920"/>
            <a:ext cx="3180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W </a:t>
            </a:r>
            <a:r>
              <a:rPr lang="en-US" sz="2400" i="1" baseline="-25000" dirty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W </a:t>
            </a:r>
            <a:r>
              <a:rPr lang="en-US" sz="2400" i="1" baseline="-25000" dirty="0" err="1">
                <a:solidFill>
                  <a:srgbClr val="000000"/>
                </a:solidFill>
                <a:latin typeface="Arial" charset="0"/>
              </a:rPr>
              <a:t>i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5" grpId="0"/>
      <p:bldP spid="26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</a:t>
              </a:r>
              <a:r>
                <a:rPr lang="en-US" sz="2400" baseline="-25000" dirty="0" err="1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S</a:t>
              </a:r>
              <a:r>
                <a:rPr lang="en-US" sz="2400" baseline="-25000" dirty="0" err="1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/>
              <a:t>Structure </a:t>
            </a:r>
            <a:r>
              <a:rPr lang="en-US" altLang="en-US" sz="2400" dirty="0"/>
              <a:t>(gas vs solid, etc.)</a:t>
            </a:r>
            <a:r>
              <a:rPr lang="en-US" altLang="en-US" sz="2800" dirty="0"/>
              <a:t>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/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/>
              <a:t>=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/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/>
              <a:t>Temperature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/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higher temp </a:t>
            </a:r>
            <a:r>
              <a:rPr lang="en-US" altLang="en-US" sz="2800" dirty="0"/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/>
              <a:t>=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 startAt="3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particles/atoms </a:t>
            </a:r>
          </a:p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particles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states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entropy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1100" y="893078"/>
            <a:ext cx="628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1) Structure/Phase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600" y="3834039"/>
            <a:ext cx="86868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For any substance, the solid state is more ordered than the liquid state and the liquid state is more ordered than gas state.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ym typeface="Symbol" pitchFamily="18" charset="2"/>
              </a:rPr>
              <a:t>When a gas expands into a vacuum, its entropy increases because the increased volume allows for greater atomic or molecular disorder.</a:t>
            </a:r>
          </a:p>
        </p:txBody>
      </p:sp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194" y="889259"/>
            <a:ext cx="6957624" cy="22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793365" y="3180715"/>
            <a:ext cx="2883535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97530" y="3187700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Increasing disorder</a:t>
            </a:r>
          </a:p>
          <a:p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Increasing entropy (S)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2751138" y="4734825"/>
            <a:ext cx="287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  <a:latin typeface="Arial" charset="0"/>
              </a:rPr>
              <a:t>solid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&lt;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  <a:latin typeface="Arial" charset="0"/>
              </a:rPr>
              <a:t>liquid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&lt;&lt;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  <a:latin typeface="Arial" charset="0"/>
              </a:rPr>
              <a:t>gas</a:t>
            </a:r>
            <a:endParaRPr lang="en-US" sz="24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3400" y="112665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Processes that lead to an increase in entropy (</a:t>
            </a:r>
            <a:r>
              <a:rPr lang="en-US" sz="24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&gt; 0)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791200" y="2282346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829300" y="63246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4705350"/>
            <a:ext cx="53816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8038" y="3086760"/>
            <a:ext cx="45037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95659"/>
            <a:ext cx="4533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u="sng" dirty="0">
                <a:solidFill>
                  <a:prstClr val="black"/>
                </a:solidFill>
                <a:latin typeface="Calibri"/>
              </a:rPr>
              <a:t>Structure/Phase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535BC-74A4-4D48-AEBF-05753CC7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9D76D8-3994-4965-A79E-E9223576AF60}"/>
              </a:ext>
            </a:extLst>
          </p:cNvPr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9139C9B-A64A-48FC-A586-8288B5B66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73866"/>
            <a:ext cx="8839200" cy="286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Energy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capacity to supply heat or do work.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Potential Energy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energy an object has because of its relative position, composition, or condition.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Kinetic Energy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energy that an object possesses because of its motion.</a:t>
            </a:r>
          </a:p>
          <a:p>
            <a:pPr fontAlgn="base">
              <a:spcBef>
                <a:spcPct val="50000"/>
              </a:spcBef>
              <a:spcAft>
                <a:spcPts val="108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Thermal energy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is the kinetic energy associated with the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motion of atoms and molecules.</a:t>
            </a:r>
          </a:p>
          <a:p>
            <a:pPr fontAlgn="base"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Temperature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is the kinetic energy associated 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with the motion of atoms and molecules.</a:t>
            </a:r>
            <a:endParaRPr lang="en-US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267A6-1D2B-480F-85D9-D15B5C96C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733800"/>
            <a:ext cx="2337619" cy="122579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F298B8D-A4A4-4FBF-BFAA-9CA054F9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183" y="2900287"/>
            <a:ext cx="2051867" cy="193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58120-1B18-409B-A0F4-8A07478CA6D2}"/>
              </a:ext>
            </a:extLst>
          </p:cNvPr>
          <p:cNvSpPr txBox="1"/>
          <p:nvPr/>
        </p:nvSpPr>
        <p:spPr>
          <a:xfrm>
            <a:off x="4973464" y="4550388"/>
            <a:ext cx="86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“slow”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977964-82BD-45E1-A5FD-350F9414770F}"/>
              </a:ext>
            </a:extLst>
          </p:cNvPr>
          <p:cNvSpPr/>
          <p:nvPr/>
        </p:nvSpPr>
        <p:spPr>
          <a:xfrm>
            <a:off x="6824318" y="4539249"/>
            <a:ext cx="778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“fast” </a:t>
            </a:r>
            <a:endParaRPr lang="en-US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9B045C6F-CA1A-43D3-89CF-AB63E8FED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6" y="4937844"/>
            <a:ext cx="883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Heat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transfer of thermal energy between two bodies at different temperatures. </a:t>
            </a:r>
            <a:endParaRPr lang="en-US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233FAA-817E-43DC-B373-D095A53EC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65" y="5372736"/>
            <a:ext cx="6094003" cy="13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Entropy and Reactions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“All” chemical and physical changes involve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</a:rPr>
              <a:t>change in entropy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the system.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</a:t>
              </a:r>
              <a:r>
                <a:rPr lang="en-US" sz="2400" baseline="-25000" dirty="0" err="1"/>
                <a:t>initial</a:t>
              </a:r>
              <a:endParaRPr lang="en-US" sz="24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S</a:t>
              </a:r>
              <a:r>
                <a:rPr lang="en-US" sz="2400" baseline="-25000" dirty="0" err="1"/>
                <a:t>final</a:t>
              </a:r>
              <a:endParaRPr lang="en-US" sz="2400" baseline="-25000" dirty="0"/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Structure/Phase</a:t>
            </a:r>
            <a:r>
              <a:rPr lang="en-US" altLang="en-US" sz="2800" dirty="0"/>
              <a:t> </a:t>
            </a:r>
            <a:r>
              <a:rPr lang="en-US" altLang="en-US" sz="2400" dirty="0"/>
              <a:t>(gas vs solid, etc.)</a:t>
            </a:r>
            <a:r>
              <a:rPr lang="en-US" altLang="en-US" sz="2800" dirty="0"/>
              <a:t>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/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/>
              <a:t>=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/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lvl="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/>
              <a:t>Temperature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/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higher temp </a:t>
            </a:r>
            <a:r>
              <a:rPr lang="en-US" altLang="en-US" sz="2800" dirty="0"/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/>
              <a:t>=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 startAt="3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particles/atoms </a:t>
            </a:r>
          </a:p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particles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states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entropy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1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r25542_180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/>
          <a:stretch>
            <a:fillRect/>
          </a:stretch>
        </p:blipFill>
        <p:spPr bwMode="auto">
          <a:xfrm>
            <a:off x="2710995" y="1880522"/>
            <a:ext cx="4067175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Entropy and Temperature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79594" y="1397009"/>
            <a:ext cx="4811486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i="1" dirty="0"/>
              <a:t>S</a:t>
            </a:r>
            <a:r>
              <a:rPr lang="en-US" altLang="en-US" baseline="-25000" dirty="0"/>
              <a:t>lower temp</a:t>
            </a:r>
            <a:r>
              <a:rPr lang="en-US" altLang="en-US" i="1" dirty="0"/>
              <a:t>    </a:t>
            </a:r>
            <a:r>
              <a:rPr lang="en-US" altLang="en-US" dirty="0"/>
              <a:t>&lt;</a:t>
            </a:r>
            <a:r>
              <a:rPr lang="en-US" altLang="en-US" i="1" dirty="0"/>
              <a:t>    </a:t>
            </a:r>
            <a:r>
              <a:rPr lang="en-US" altLang="en-US" i="1" dirty="0" err="1"/>
              <a:t>S</a:t>
            </a:r>
            <a:r>
              <a:rPr lang="en-US" altLang="en-US" baseline="-25000" dirty="0" err="1"/>
              <a:t>higher</a:t>
            </a:r>
            <a:r>
              <a:rPr lang="en-US" altLang="en-US" baseline="-25000" dirty="0"/>
              <a:t> temp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15621" y="899887"/>
            <a:ext cx="590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Entropy increases as temperature increases.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75" y="5943601"/>
            <a:ext cx="8943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Higher temperature allows the system to access more microstates.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1258" y="1023264"/>
            <a:ext cx="8610600" cy="2743200"/>
          </a:xfrm>
        </p:spPr>
        <p:txBody>
          <a:bodyPr/>
          <a:lstStyle/>
          <a:p>
            <a:r>
              <a:rPr lang="en-US" altLang="en-US" sz="2800" dirty="0"/>
              <a:t>Molecules exhibit several types of motion:</a:t>
            </a:r>
          </a:p>
          <a:p>
            <a:pPr lvl="1"/>
            <a:r>
              <a:rPr lang="en-US" altLang="en-US" sz="2400" dirty="0"/>
              <a:t>Translational:  Movement of the entire molecule from one place to another.</a:t>
            </a:r>
          </a:p>
          <a:p>
            <a:pPr lvl="1"/>
            <a:r>
              <a:rPr lang="en-US" altLang="en-US" sz="2400" dirty="0"/>
              <a:t>Vibrational:  Periodic motion of atoms within a molecule.</a:t>
            </a:r>
          </a:p>
          <a:p>
            <a:pPr lvl="1"/>
            <a:r>
              <a:rPr lang="en-US" altLang="en-US" sz="2400" dirty="0"/>
              <a:t>Rotational:  Rotation of the molecule on about an axis or rotation about </a:t>
            </a:r>
            <a:r>
              <a:rPr lang="en-US" altLang="en-US" sz="2400" i="1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altLang="en-US" sz="2400" dirty="0"/>
              <a:t> bonds.</a:t>
            </a:r>
          </a:p>
        </p:txBody>
      </p:sp>
      <p:pic>
        <p:nvPicPr>
          <p:cNvPr id="18436" name="Picture 4" descr="19_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8"/>
          <a:stretch>
            <a:fillRect/>
          </a:stretch>
        </p:blipFill>
        <p:spPr>
          <a:xfrm>
            <a:off x="157163" y="3773718"/>
            <a:ext cx="8829675" cy="18288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/>
              <a:t>Entropy and 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103" y="5871031"/>
            <a:ext cx="745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Higher temperature allows the system to access more vibrational and rotational states (increases microstates).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8567-B352-45F1-ABD5-BFCFBC6E856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9671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256" y="1061703"/>
            <a:ext cx="557847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05467" y="2383513"/>
            <a:ext cx="4116679" cy="1568450"/>
            <a:chOff x="2582" y="1618"/>
            <a:chExt cx="2282" cy="988"/>
          </a:xfrm>
        </p:grpSpPr>
        <p:sp>
          <p:nvSpPr>
            <p:cNvPr id="39943" name="Text Box 5"/>
            <p:cNvSpPr txBox="1">
              <a:spLocks noChangeArrowheads="1"/>
            </p:cNvSpPr>
            <p:nvPr/>
          </p:nvSpPr>
          <p:spPr bwMode="auto">
            <a:xfrm>
              <a:off x="3802" y="2160"/>
              <a:ext cx="1062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>
                  <a:latin typeface="Calibri" panose="020F0502020204030204" pitchFamily="34" charset="0"/>
                </a:rPr>
                <a:t>S increases slightly with T</a:t>
              </a:r>
            </a:p>
          </p:txBody>
        </p:sp>
        <p:sp>
          <p:nvSpPr>
            <p:cNvPr id="39944" name="Line 6"/>
            <p:cNvSpPr>
              <a:spLocks noChangeShapeType="1"/>
            </p:cNvSpPr>
            <p:nvPr/>
          </p:nvSpPr>
          <p:spPr bwMode="auto">
            <a:xfrm flipH="1" flipV="1">
              <a:off x="2582" y="1618"/>
              <a:ext cx="1220" cy="7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442075" y="5028288"/>
            <a:ext cx="239712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latin typeface="Calibri" panose="020F0502020204030204" pitchFamily="34" charset="0"/>
              </a:rPr>
              <a:t>S increases a large amount with phase changes</a:t>
            </a:r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 flipH="1" flipV="1">
            <a:off x="4191000" y="3853538"/>
            <a:ext cx="2286000" cy="1708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Temperature and Phase Change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sysClr val="windowText" lastClr="000000"/>
                </a:solidFill>
              </a:rPr>
              <a:t>Entropy and Reactions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“All” chemical and physical changes involve a </a:t>
            </a:r>
            <a:r>
              <a:rPr lang="en-US" sz="2400" b="1" kern="0" dirty="0">
                <a:solidFill>
                  <a:srgbClr val="0000FF"/>
                </a:solidFill>
              </a:rPr>
              <a:t>change in entropy</a:t>
            </a:r>
            <a:r>
              <a:rPr lang="en-US" sz="2400" kern="0" dirty="0">
                <a:solidFill>
                  <a:srgbClr val="0070C0"/>
                </a:solidFill>
              </a:rPr>
              <a:t> </a:t>
            </a:r>
            <a:r>
              <a:rPr lang="en-US" sz="2400" kern="0" dirty="0">
                <a:solidFill>
                  <a:prstClr val="black"/>
                </a:solidFill>
              </a:rPr>
              <a:t>(</a:t>
            </a:r>
            <a:r>
              <a:rPr lang="en-US" sz="2400" b="1" kern="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b="1" kern="0" dirty="0">
                <a:solidFill>
                  <a:prstClr val="black"/>
                </a:solidFill>
              </a:rPr>
              <a:t>S</a:t>
            </a:r>
            <a:r>
              <a:rPr lang="en-US" sz="2400" kern="0" dirty="0">
                <a:solidFill>
                  <a:prstClr val="black"/>
                </a:solidFill>
              </a:rPr>
              <a:t>) for </a:t>
            </a:r>
            <a:r>
              <a:rPr lang="en-US" sz="2400" kern="0" dirty="0">
                <a:solidFill>
                  <a:sysClr val="windowText" lastClr="000000"/>
                </a:solidFill>
              </a:rPr>
              <a:t>the system. </a:t>
            </a:r>
            <a:endParaRPr lang="en-CA" sz="2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>
                  <a:solidFill>
                    <a:prstClr val="black"/>
                  </a:solidFill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>
                  <a:solidFill>
                    <a:prstClr val="black"/>
                  </a:solidFill>
                </a:rPr>
                <a:t>initial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>
                  <a:solidFill>
                    <a:prstClr val="black"/>
                  </a:solidFill>
                </a:rPr>
                <a:t>final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Structure/Phase </a:t>
            </a:r>
            <a:r>
              <a:rPr lang="en-US" altLang="en-US" sz="2400" dirty="0">
                <a:solidFill>
                  <a:prstClr val="black"/>
                </a:solidFill>
              </a:rPr>
              <a:t>(gas vs solid, etc.)</a:t>
            </a:r>
            <a:r>
              <a:rPr lang="en-US" altLang="en-US" sz="2800" dirty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>
                <a:solidFill>
                  <a:prstClr val="black"/>
                </a:solidFill>
              </a:rPr>
              <a:t>=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Temperature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higher temp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>
                <a:solidFill>
                  <a:prstClr val="black"/>
                </a:solidFill>
              </a:rPr>
              <a:t>=</a:t>
            </a:r>
            <a:r>
              <a:rPr lang="en-US" altLang="en-US" sz="2800" dirty="0">
                <a:solidFill>
                  <a:srgbClr val="C0504D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Number of particles/atoms </a:t>
            </a:r>
          </a:p>
          <a:p>
            <a:pPr marL="344488" indent="-34448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	</a:t>
            </a:r>
            <a:r>
              <a:rPr lang="en-US" altLang="en-US" sz="2800" dirty="0">
                <a:solidFill>
                  <a:srgbClr val="7030A0"/>
                </a:solidFill>
              </a:rPr>
              <a:t>more particles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154" y="4444009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2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sysClr val="windowText" lastClr="000000"/>
                </a:solidFill>
              </a:rPr>
              <a:t>Number of Atoms/Particles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71700" y="58737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1" y="981529"/>
            <a:ext cx="89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particles leads to a greater number of microstates (greater S).</a:t>
            </a:r>
          </a:p>
        </p:txBody>
      </p:sp>
      <p:pic>
        <p:nvPicPr>
          <p:cNvPr id="12800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1663700"/>
            <a:ext cx="6972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063" y="3884613"/>
            <a:ext cx="66960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7700" y="46645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 molecules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4664529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molecules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sysClr val="windowText" lastClr="000000"/>
                </a:solidFill>
              </a:rPr>
              <a:t>Number of Atoms/Particles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71700" y="5873751"/>
            <a:ext cx="4787900" cy="73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fewer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alt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1" y="981529"/>
            <a:ext cx="89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Larger and more complex molecules have greater entropies.</a:t>
            </a:r>
          </a:p>
        </p:txBody>
      </p:sp>
      <p:pic>
        <p:nvPicPr>
          <p:cNvPr id="7" name="Picture 5" descr="19_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>
          <a:xfrm>
            <a:off x="696913" y="1866900"/>
            <a:ext cx="7746998" cy="222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 atoms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850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 atoms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1250" y="442148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 atoms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8400" y="5119985"/>
            <a:ext cx="68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More atoms = more </a:t>
            </a:r>
            <a:r>
              <a:rPr lang="en-US" sz="2400" dirty="0" err="1">
                <a:solidFill>
                  <a:srgbClr val="FF0000"/>
                </a:solidFill>
              </a:rPr>
              <a:t>vibrational</a:t>
            </a:r>
            <a:r>
              <a:rPr lang="en-US" sz="2400" dirty="0">
                <a:solidFill>
                  <a:srgbClr val="FF0000"/>
                </a:solidFill>
              </a:rPr>
              <a:t> and rotational states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sysClr val="windowText" lastClr="000000"/>
                </a:solidFill>
              </a:rPr>
              <a:t>Entropy and Reactions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1100" y="893078"/>
            <a:ext cx="6764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“All” chemical and physical changes involve a </a:t>
            </a:r>
            <a:r>
              <a:rPr lang="en-US" sz="2400" b="1" kern="0" dirty="0">
                <a:solidFill>
                  <a:srgbClr val="0000FF"/>
                </a:solidFill>
              </a:rPr>
              <a:t>change in entropy</a:t>
            </a:r>
            <a:r>
              <a:rPr lang="en-US" sz="2400" kern="0" dirty="0">
                <a:solidFill>
                  <a:srgbClr val="0070C0"/>
                </a:solidFill>
              </a:rPr>
              <a:t> </a:t>
            </a:r>
            <a:r>
              <a:rPr lang="en-US" sz="2400" kern="0" dirty="0">
                <a:solidFill>
                  <a:prstClr val="black"/>
                </a:solidFill>
              </a:rPr>
              <a:t>(</a:t>
            </a:r>
            <a:r>
              <a:rPr lang="en-US" sz="2400" b="1" kern="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400" b="1" kern="0" dirty="0">
                <a:solidFill>
                  <a:prstClr val="black"/>
                </a:solidFill>
              </a:rPr>
              <a:t>S</a:t>
            </a:r>
            <a:r>
              <a:rPr lang="en-US" sz="2400" kern="0" dirty="0">
                <a:solidFill>
                  <a:prstClr val="black"/>
                </a:solidFill>
              </a:rPr>
              <a:t>) for </a:t>
            </a:r>
            <a:r>
              <a:rPr lang="en-US" sz="2400" kern="0" dirty="0">
                <a:solidFill>
                  <a:sysClr val="windowText" lastClr="000000"/>
                </a:solidFill>
              </a:rPr>
              <a:t>the system. </a:t>
            </a:r>
            <a:endParaRPr lang="en-CA" sz="2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960537" y="1929477"/>
            <a:ext cx="2829621" cy="879148"/>
            <a:chOff x="3155097" y="1817717"/>
            <a:chExt cx="2829621" cy="87914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155097" y="1817717"/>
              <a:ext cx="28296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>
                  <a:solidFill>
                    <a:prstClr val="black"/>
                  </a:solidFill>
                </a:rPr>
                <a:t>A + B          C + 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297680" y="2110105"/>
              <a:ext cx="538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27152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>
                  <a:solidFill>
                    <a:prstClr val="black"/>
                  </a:solidFill>
                </a:rPr>
                <a:t>initial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29200" y="2235200"/>
              <a:ext cx="782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</a:rPr>
                <a:t>S</a:t>
              </a:r>
              <a:r>
                <a:rPr lang="en-US" sz="2400" baseline="-25000" dirty="0" err="1">
                  <a:solidFill>
                    <a:prstClr val="black"/>
                  </a:solidFill>
                </a:rPr>
                <a:t>final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046398" y="2064763"/>
            <a:ext cx="222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3200" i="1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32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3200" baseline="-25000" dirty="0">
                <a:solidFill>
                  <a:srgbClr val="000000"/>
                </a:solidFill>
                <a:latin typeface="Arial" charset="0"/>
              </a:rPr>
              <a:t>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16840" y="3058160"/>
            <a:ext cx="3774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</a:rPr>
              <a:t>General Molecular Trends: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02628" y="3550920"/>
            <a:ext cx="8972006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Structure/Phase </a:t>
            </a:r>
            <a:r>
              <a:rPr lang="en-US" altLang="en-US" sz="2400" dirty="0">
                <a:solidFill>
                  <a:prstClr val="black"/>
                </a:solidFill>
              </a:rPr>
              <a:t>(gas vs solid, etc.)</a:t>
            </a:r>
            <a:r>
              <a:rPr lang="en-US" altLang="en-US" sz="2800" dirty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less structure </a:t>
            </a:r>
            <a:r>
              <a:rPr lang="en-US" altLang="en-US" sz="2800" dirty="0">
                <a:solidFill>
                  <a:prstClr val="black"/>
                </a:solidFill>
              </a:rPr>
              <a:t>=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2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Temperature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</a:t>
            </a:r>
            <a:r>
              <a:rPr lang="en-US" altLang="en-US" sz="2800" dirty="0">
                <a:solidFill>
                  <a:srgbClr val="7030A0"/>
                </a:solidFill>
              </a:rPr>
              <a:t>higher temp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energy states </a:t>
            </a:r>
            <a:r>
              <a:rPr lang="en-US" altLang="en-US" sz="2800" dirty="0">
                <a:solidFill>
                  <a:prstClr val="black"/>
                </a:solidFill>
              </a:rPr>
              <a:t>=</a:t>
            </a:r>
            <a:r>
              <a:rPr lang="en-US" altLang="en-US" sz="2800" dirty="0">
                <a:solidFill>
                  <a:srgbClr val="C0504D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  <a:p>
            <a:pPr marL="514350" indent="-514350">
              <a:lnSpc>
                <a:spcPct val="90000"/>
              </a:lnSpc>
              <a:spcBef>
                <a:spcPct val="20000"/>
              </a:spcBef>
              <a:buFont typeface="+mj-lt"/>
              <a:buAutoNum type="arabicParenR" startAt="3"/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Number of particles/atoms </a:t>
            </a:r>
          </a:p>
          <a:p>
            <a:pPr marL="344488" indent="-344488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</a:rPr>
              <a:t>		</a:t>
            </a:r>
            <a:r>
              <a:rPr lang="en-US" altLang="en-US" sz="2800" dirty="0">
                <a:solidFill>
                  <a:srgbClr val="7030A0"/>
                </a:solidFill>
              </a:rPr>
              <a:t>more particles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008000"/>
                </a:solidFill>
              </a:rPr>
              <a:t>more states </a:t>
            </a:r>
            <a:r>
              <a:rPr lang="en-US" altLang="en-US" sz="2800" dirty="0">
                <a:solidFill>
                  <a:prstClr val="black"/>
                </a:solidFill>
              </a:rPr>
              <a:t>= </a:t>
            </a:r>
            <a:r>
              <a:rPr lang="en-US" altLang="en-US" sz="2800" dirty="0">
                <a:solidFill>
                  <a:srgbClr val="FF0000"/>
                </a:solidFill>
              </a:rPr>
              <a:t>more entropy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9090" y="351982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154" y="4444009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142" y="540921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21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E5278-9AF1-4D81-B2AA-2F12D15C5B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316" name="Text Placeholder 2"/>
          <p:cNvSpPr>
            <a:spLocks/>
          </p:cNvSpPr>
          <p:nvPr/>
        </p:nvSpPr>
        <p:spPr bwMode="auto">
          <a:xfrm>
            <a:off x="152400" y="1587499"/>
            <a:ext cx="8991600" cy="518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1) EtOH(</a:t>
            </a:r>
            <a:r>
              <a:rPr lang="en-US" sz="2400" i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)  </a:t>
            </a:r>
            <a:r>
              <a:rPr lang="en-US" sz="2400" dirty="0">
                <a:solidFill>
                  <a:srgbClr val="000000"/>
                </a:solidFill>
                <a:sym typeface="Wingdings" panose="05000000000000000000" pitchFamily="2" charset="2"/>
              </a:rPr>
              <a:t>  EtOH(</a:t>
            </a:r>
            <a:r>
              <a:rPr lang="en-US" sz="2400" i="1" dirty="0">
                <a:solidFill>
                  <a:srgbClr val="0000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2) cooling nitrogen gas from 80°C to 20°C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3) dissolving glucose in water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4) 2</a:t>
            </a:r>
            <a:r>
              <a:rPr lang="en-US" sz="2400" dirty="0">
                <a:latin typeface="STIXGeneral-Regular"/>
              </a:rPr>
              <a:t>C</a:t>
            </a:r>
            <a:r>
              <a:rPr lang="en-US" sz="2400" baseline="-25000" dirty="0">
                <a:latin typeface="STIXGeneral-Regular"/>
              </a:rPr>
              <a:t>6</a:t>
            </a:r>
            <a:r>
              <a:rPr lang="en-US" sz="2400" dirty="0">
                <a:latin typeface="STIXGeneral-Regular"/>
              </a:rPr>
              <a:t>H</a:t>
            </a:r>
            <a:r>
              <a:rPr lang="en-US" sz="2400" baseline="-25000" dirty="0">
                <a:latin typeface="STIXGeneral-Regular"/>
              </a:rPr>
              <a:t>6</a:t>
            </a:r>
            <a:r>
              <a:rPr lang="en-US" baseline="-25000" dirty="0">
                <a:latin typeface="STIXGeneral-Regular"/>
              </a:rPr>
              <a:t> </a:t>
            </a:r>
            <a:r>
              <a:rPr lang="en-US" sz="2400" dirty="0">
                <a:latin typeface="STIXGeneral-Regular"/>
              </a:rPr>
              <a:t>(</a:t>
            </a:r>
            <a:r>
              <a:rPr lang="en-US" sz="2400" i="1" dirty="0">
                <a:latin typeface="STIXGeneral-Italic"/>
              </a:rPr>
              <a:t>l</a:t>
            </a:r>
            <a:r>
              <a:rPr lang="en-US" sz="2400" dirty="0">
                <a:latin typeface="STIXGeneral-Regular"/>
              </a:rPr>
              <a:t>) + 15O</a:t>
            </a:r>
            <a:r>
              <a:rPr lang="en-US" sz="2400" baseline="-25000" dirty="0">
                <a:latin typeface="STIXGeneral-Regular"/>
              </a:rPr>
              <a:t>2</a:t>
            </a:r>
            <a:r>
              <a:rPr lang="en-US" baseline="-25000" dirty="0">
                <a:latin typeface="STIXGeneral-Regular"/>
              </a:rPr>
              <a:t> </a:t>
            </a:r>
            <a:r>
              <a:rPr lang="pt-BR" sz="2400" dirty="0">
                <a:latin typeface="STIXGeneral-Regular"/>
              </a:rPr>
              <a:t>(</a:t>
            </a:r>
            <a:r>
              <a:rPr lang="pt-BR" sz="2400" i="1" dirty="0">
                <a:latin typeface="STIXGeneral-Italic"/>
              </a:rPr>
              <a:t>g</a:t>
            </a:r>
            <a:r>
              <a:rPr lang="pt-BR" sz="2400" dirty="0">
                <a:latin typeface="STIXGeneral-Regular"/>
              </a:rPr>
              <a:t>)  ⟶  12CO</a:t>
            </a:r>
            <a:r>
              <a:rPr lang="pt-BR" sz="2400" baseline="-25000" dirty="0">
                <a:latin typeface="STIXGeneral-Regular"/>
              </a:rPr>
              <a:t>2</a:t>
            </a:r>
            <a:r>
              <a:rPr lang="pt-BR" sz="2400" dirty="0">
                <a:latin typeface="STIXGeneral-Regular"/>
              </a:rPr>
              <a:t>(</a:t>
            </a:r>
            <a:r>
              <a:rPr lang="pt-BR" sz="2400" i="1" dirty="0">
                <a:latin typeface="STIXGeneral-Italic"/>
              </a:rPr>
              <a:t>g</a:t>
            </a:r>
            <a:r>
              <a:rPr lang="pt-BR" sz="2400" dirty="0">
                <a:latin typeface="STIXGeneral-Regular"/>
              </a:rPr>
              <a:t>) + 6H</a:t>
            </a:r>
            <a:r>
              <a:rPr lang="pt-BR" sz="2400" baseline="-25000" dirty="0">
                <a:latin typeface="STIXGeneral-Regular"/>
              </a:rPr>
              <a:t>2</a:t>
            </a:r>
            <a:r>
              <a:rPr lang="pt-BR" sz="2400" dirty="0">
                <a:latin typeface="STIXGeneral-Regular"/>
              </a:rPr>
              <a:t>O(</a:t>
            </a:r>
            <a:r>
              <a:rPr lang="pt-BR" sz="2400" i="1" dirty="0">
                <a:latin typeface="STIXGeneral-Italic"/>
              </a:rPr>
              <a:t>l</a:t>
            </a:r>
            <a:r>
              <a:rPr lang="pt-BR" sz="2400" dirty="0">
                <a:latin typeface="STIXGeneral-Regular"/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7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81000" y="673100"/>
            <a:ext cx="8359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Predict whether the entropy change is greater or less than zero for each of the following processes: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83" y="84570"/>
            <a:ext cx="422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7665" y="2236083"/>
            <a:ext cx="727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44488"/>
            <a:r>
              <a:rPr lang="en-US" sz="2800" dirty="0">
                <a:solidFill>
                  <a:srgbClr val="0000FF"/>
                </a:solidFill>
              </a:rPr>
              <a:t>A)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&gt; 0  	B)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&lt; 0             C)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= 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4923" y="3602816"/>
            <a:ext cx="727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44488"/>
            <a:r>
              <a:rPr lang="en-US" sz="2800" dirty="0">
                <a:solidFill>
                  <a:srgbClr val="0000FF"/>
                </a:solidFill>
              </a:rPr>
              <a:t>A)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&gt; 0  	B)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&lt; 0             C)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= 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2180" y="4872816"/>
            <a:ext cx="727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44488"/>
            <a:r>
              <a:rPr lang="en-US" sz="2800" dirty="0">
                <a:solidFill>
                  <a:srgbClr val="0000FF"/>
                </a:solidFill>
              </a:rPr>
              <a:t>A)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&gt; 0  	B)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&lt; 0             C)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= 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9172" y="6041214"/>
            <a:ext cx="727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344488"/>
            <a:r>
              <a:rPr lang="en-US" sz="2800" dirty="0">
                <a:solidFill>
                  <a:srgbClr val="0000FF"/>
                </a:solidFill>
              </a:rPr>
              <a:t>A)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&gt; 0  	B)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&lt; 0             C)    </a:t>
            </a:r>
            <a:r>
              <a:rPr lang="en-US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800" dirty="0">
                <a:solidFill>
                  <a:srgbClr val="0000FF"/>
                </a:solidFill>
              </a:rPr>
              <a:t>S = 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3486" y="-58056"/>
            <a:ext cx="330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Entropy decrease = -</a:t>
            </a:r>
            <a:r>
              <a:rPr lang="en-US" sz="2400" dirty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dirty="0">
                <a:solidFill>
                  <a:srgbClr val="7030A0"/>
                </a:solidFill>
              </a:rPr>
              <a:t>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Entropy increase  = +</a:t>
            </a:r>
            <a:r>
              <a:rPr lang="en-US" sz="2400" dirty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dirty="0">
                <a:solidFill>
                  <a:srgbClr val="7030A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2A20B-0497-4A7C-8C7F-50FFA232B322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1" name="Picture 7" descr="D:\Ramesh dont del\CHANG-11e\Art File\labeled_jpegs\17_labeled_images\cha02680_t17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5" y="1005437"/>
            <a:ext cx="2791591" cy="53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 Entropy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1" y="1514929"/>
            <a:ext cx="561339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Difficult to count the number of microstates directly.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Measured by </a:t>
            </a:r>
            <a:r>
              <a:rPr lang="en-US" sz="2400" dirty="0" err="1"/>
              <a:t>calorimetery</a:t>
            </a:r>
            <a:r>
              <a:rPr lang="en-US" sz="2400" dirty="0"/>
              <a:t>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Standard entropy</a:t>
            </a:r>
            <a:r>
              <a:rPr lang="en-US" sz="2400" b="1" dirty="0"/>
              <a:t> (S</a:t>
            </a:r>
            <a:r>
              <a:rPr lang="en-US" sz="2400" b="1" dirty="0">
                <a:sym typeface="Symbol" pitchFamily="18" charset="2"/>
              </a:rPr>
              <a:t></a:t>
            </a:r>
            <a:r>
              <a:rPr lang="en-US" sz="2400" b="1" dirty="0"/>
              <a:t>) </a:t>
            </a:r>
            <a:r>
              <a:rPr lang="en-US" sz="2400" dirty="0"/>
              <a:t>absolute entropy of a substance at 1 </a:t>
            </a:r>
            <a:r>
              <a:rPr lang="en-US" sz="2400" dirty="0" err="1"/>
              <a:t>atm</a:t>
            </a:r>
            <a:r>
              <a:rPr lang="en-US" sz="2400" dirty="0"/>
              <a:t> (typically at 25</a:t>
            </a:r>
            <a:r>
              <a:rPr lang="en-US" sz="2400" dirty="0">
                <a:sym typeface="Symbol" pitchFamily="18" charset="2"/>
              </a:rPr>
              <a:t>C)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ym typeface="Symbol" pitchFamily="18" charset="2"/>
              </a:rPr>
              <a:t>Units of J K</a:t>
            </a:r>
            <a:r>
              <a:rPr lang="en-US" sz="2400" baseline="30000" dirty="0">
                <a:sym typeface="Symbol" pitchFamily="18" charset="2"/>
              </a:rPr>
              <a:t>-1</a:t>
            </a:r>
            <a:r>
              <a:rPr lang="en-US" sz="2400" dirty="0">
                <a:sym typeface="Symbol" pitchFamily="18" charset="2"/>
              </a:rPr>
              <a:t> mol</a:t>
            </a:r>
            <a:r>
              <a:rPr lang="en-US" sz="2400" baseline="30000" dirty="0">
                <a:sym typeface="Symbol" pitchFamily="18" charset="2"/>
              </a:rPr>
              <a:t>-1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ym typeface="Symbol" pitchFamily="18" charset="2"/>
              </a:rPr>
              <a:t>All positive values.</a:t>
            </a:r>
          </a:p>
          <a:p>
            <a:pPr marL="228600" indent="-2286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ym typeface="Symbol" pitchFamily="18" charset="2"/>
              </a:rPr>
              <a:t>Absolute values (unlike </a:t>
            </a:r>
            <a:r>
              <a:rPr lang="en-US" sz="2400" dirty="0">
                <a:latin typeface="Symbol" pitchFamily="18" charset="2"/>
                <a:sym typeface="Symbol" pitchFamily="18" charset="2"/>
              </a:rPr>
              <a:t>D</a:t>
            </a:r>
            <a:r>
              <a:rPr lang="en-US" sz="2400" dirty="0">
                <a:sym typeface="Symbol" pitchFamily="18" charset="2"/>
              </a:rPr>
              <a:t>H which is relative)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420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7404" y="1058859"/>
            <a:ext cx="7799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system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is the specific part of the universe that is of interest in the study.</a:t>
            </a:r>
            <a:endParaRPr lang="en-US" sz="24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01938" y="560228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open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125663" y="6172200"/>
            <a:ext cx="221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mass &amp; 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7200" y="61722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Exchange: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900613" y="56007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closed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872038" y="6170613"/>
            <a:ext cx="111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energy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958013" y="5600700"/>
            <a:ext cx="1236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isolated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980238" y="6170613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nothing</a:t>
            </a:r>
          </a:p>
        </p:txBody>
      </p:sp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09800"/>
            <a:ext cx="2109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81200"/>
            <a:ext cx="20891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143125"/>
            <a:ext cx="21796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 rot="18019393">
            <a:off x="2743491" y="4567996"/>
            <a:ext cx="1159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 rot="18019393">
            <a:off x="888936" y="3198167"/>
            <a:ext cx="1813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4104167" y="2083981"/>
            <a:ext cx="2232838" cy="477401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/>
      <p:bldP spid="5127" grpId="0"/>
      <p:bldP spid="5128" grpId="0"/>
      <p:bldP spid="5129" grpId="0"/>
      <p:bldP spid="5130" grpId="0"/>
      <p:bldP spid="5131" grpId="0"/>
      <p:bldP spid="18" grpId="0"/>
      <p:bldP spid="19" grpId="0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2A20B-0497-4A7C-8C7F-50FFA232B322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1" name="Picture 7" descr="D:\Ramesh dont del\CHANG-11e\Art File\labeled_jpegs\17_labeled_images\cha02680_t17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5" y="1005437"/>
            <a:ext cx="2791591" cy="53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82489" y="14837"/>
            <a:ext cx="635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 Entropy</a:t>
            </a: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215900" y="1016000"/>
            <a:ext cx="556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Entropy for gas phase is greater than that of liquid or solid of same substance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I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&gt; I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More complex structures have greater entropy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C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H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6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&gt; CH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4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 (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Allotropes - more ordered forms have lower entropy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/>
              </a:rPr>
              <a:t>Diamond &lt; graphite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700" y="5161389"/>
            <a:ext cx="60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Can be used to calculate </a:t>
            </a:r>
            <a:r>
              <a:rPr lang="en-US" sz="2800" kern="0" dirty="0" err="1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rxn</a:t>
            </a:r>
            <a:r>
              <a:rPr lang="en-US" sz="28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 and </a:t>
            </a:r>
            <a:r>
              <a:rPr lang="en-US" sz="2800" kern="0" dirty="0" err="1">
                <a:solidFill>
                  <a:srgbClr val="7030A0"/>
                </a:solidFill>
                <a:latin typeface="Symbol" pitchFamily="18" charset="2"/>
                <a:ea typeface="ＭＳ Ｐゴシック"/>
              </a:rPr>
              <a:t>D</a:t>
            </a:r>
            <a:r>
              <a:rPr lang="en-US" sz="2800" kern="0" dirty="0" err="1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</a:t>
            </a:r>
            <a:r>
              <a:rPr lang="en-US" sz="2800" kern="0" baseline="-25000" dirty="0" err="1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sys</a:t>
            </a:r>
            <a:r>
              <a:rPr lang="en-US" sz="2800" kern="0" dirty="0">
                <a:solidFill>
                  <a:srgbClr val="7030A0"/>
                </a:solidFill>
                <a:latin typeface="Calibri" pitchFamily="34" charset="0"/>
                <a:ea typeface="ＭＳ Ｐゴシック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2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7D475-7E66-46CD-8FA4-F260D392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83" y="86490"/>
            <a:ext cx="7034634" cy="62255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AA2B4-25D1-4B7E-A31A-8C9403F8E8F5}"/>
              </a:ext>
            </a:extLst>
          </p:cNvPr>
          <p:cNvSpPr/>
          <p:nvPr/>
        </p:nvSpPr>
        <p:spPr>
          <a:xfrm>
            <a:off x="1215616" y="5861154"/>
            <a:ext cx="3356384" cy="20627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758709-B9FE-4B17-AFA6-A81999AE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250" y="537962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55A0F4-2479-4DAF-AB6A-C337C6E6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668" y="5626333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0375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Thermodynamics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1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First Law of Thermodynamics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300" y="16637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Energy can be converted from one form to another but energy cannot be created or destroyed.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" y="2971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</a:rPr>
              <a:t>Second Law of Thermodynamics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entropy of the </a:t>
            </a:r>
            <a:r>
              <a:rPr lang="en-US" sz="2400" b="1" dirty="0">
                <a:solidFill>
                  <a:srgbClr val="000000"/>
                </a:solidFill>
              </a:rPr>
              <a:t>universe</a:t>
            </a:r>
            <a:r>
              <a:rPr lang="en-US" sz="2400" dirty="0">
                <a:solidFill>
                  <a:srgbClr val="000000"/>
                </a:solidFill>
              </a:rPr>
              <a:t> increases in a spontaneous process and remains unchanged in an equilibrium process.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24000" y="4911725"/>
            <a:ext cx="2915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Spontaneous process: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21038" y="4421485"/>
            <a:ext cx="26829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univ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sys</a:t>
            </a:r>
            <a:r>
              <a:rPr lang="en-US" sz="2400" dirty="0">
                <a:solidFill>
                  <a:srgbClr val="000000"/>
                </a:solidFill>
              </a:rPr>
              <a:t> + </a:t>
            </a: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surr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67000" y="5434310"/>
            <a:ext cx="1763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Equilibrium :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254000" y="6373793"/>
            <a:ext cx="965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If something happens the total entropy of the universe increases.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05338" y="5436542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univ</a:t>
            </a:r>
            <a:r>
              <a:rPr lang="en-US" sz="2400" dirty="0">
                <a:solidFill>
                  <a:srgbClr val="000000"/>
                </a:solidFill>
              </a:rPr>
              <a:t> = 0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18038" y="4922192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univ</a:t>
            </a:r>
            <a:r>
              <a:rPr lang="en-US" sz="2400" dirty="0">
                <a:solidFill>
                  <a:srgbClr val="000000"/>
                </a:solidFill>
              </a:rPr>
              <a:t> &gt; 0</a:t>
            </a: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3949700"/>
            <a:ext cx="137955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 rot="18019393">
            <a:off x="7564320" y="5490462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18019393">
            <a:off x="6428120" y="494613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2DA8F8D9-45B0-41DE-BEA6-602AC1B34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883275"/>
            <a:ext cx="3512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Nonspontaneous process: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8F38487-EF1C-4C6F-8556-BC7B5A20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5893742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univ</a:t>
            </a:r>
            <a:r>
              <a:rPr lang="en-US" sz="2400" dirty="0">
                <a:solidFill>
                  <a:srgbClr val="000000"/>
                </a:solidFill>
              </a:rPr>
              <a:t> &lt;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8" grpId="0"/>
      <p:bldP spid="19" grpId="0"/>
      <p:bldP spid="15" grpId="0"/>
      <p:bldP spid="16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Thermodynamics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71800" y="3365500"/>
            <a:ext cx="3227388" cy="457200"/>
            <a:chOff x="1990" y="1177"/>
            <a:chExt cx="2033" cy="28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0" y="1177"/>
              <a:ext cx="2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A + 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B          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C + </a:t>
              </a: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en-US" sz="24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4" y="132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296988" y="6007100"/>
            <a:ext cx="6540500" cy="527050"/>
            <a:chOff x="654" y="1091"/>
            <a:chExt cx="4120" cy="332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654" y="1094"/>
              <a:ext cx="558" cy="329"/>
              <a:chOff x="462" y="2086"/>
              <a:chExt cx="558" cy="329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462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704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>
                    <a:solidFill>
                      <a:srgbClr val="000000"/>
                    </a:solidFill>
                    <a:latin typeface="Arial" charset="0"/>
                  </a:rPr>
                  <a:t>rxn</a:t>
                </a: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256" y="1099"/>
              <a:ext cx="6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dS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(D)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482" y="1098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cS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(C)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152" y="111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367" y="110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080" y="1104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2880" y="110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3024" y="1096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4032" y="1092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bS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(B)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3264" y="1091"/>
              <a:ext cx="6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aS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3168" y="1097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3862" y="1097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4605" y="1097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1574800" y="5253037"/>
            <a:ext cx="5975350" cy="530225"/>
            <a:chOff x="847" y="1612"/>
            <a:chExt cx="3764" cy="334"/>
          </a:xfrm>
        </p:grpSpPr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847" y="1617"/>
              <a:ext cx="574" cy="329"/>
              <a:chOff x="278" y="2086"/>
              <a:chExt cx="574" cy="329"/>
            </a:xfrm>
          </p:grpSpPr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278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Text Box 33"/>
              <p:cNvSpPr txBox="1">
                <a:spLocks noChangeArrowheads="1"/>
              </p:cNvSpPr>
              <p:nvPr/>
            </p:nvSpPr>
            <p:spPr bwMode="auto">
              <a:xfrm>
                <a:off x="536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rxn</a:t>
                </a:r>
              </a:p>
            </p:txBody>
          </p:sp>
        </p:grp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1667" y="1621"/>
              <a:ext cx="12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nS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(products)</a:t>
              </a:r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1345" y="1635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1609" y="1627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1537" y="1620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3218" y="1615"/>
              <a:ext cx="13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mS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(reactants)</a:t>
              </a:r>
            </a:p>
          </p:txBody>
        </p:sp>
        <p:sp>
          <p:nvSpPr>
            <p:cNvPr id="31" name="Text Box 43"/>
            <p:cNvSpPr txBox="1">
              <a:spLocks noChangeArrowheads="1"/>
            </p:cNvSpPr>
            <p:nvPr/>
          </p:nvSpPr>
          <p:spPr bwMode="auto">
            <a:xfrm>
              <a:off x="3160" y="162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Text Box 44"/>
            <p:cNvSpPr txBox="1">
              <a:spLocks noChangeArrowheads="1"/>
            </p:cNvSpPr>
            <p:nvPr/>
          </p:nvSpPr>
          <p:spPr bwMode="auto">
            <a:xfrm>
              <a:off x="3088" y="1614"/>
              <a:ext cx="2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</a:p>
          </p:txBody>
        </p:sp>
        <p:sp>
          <p:nvSpPr>
            <p:cNvPr id="33" name="Text Box 45"/>
            <p:cNvSpPr txBox="1">
              <a:spLocks noChangeArrowheads="1"/>
            </p:cNvSpPr>
            <p:nvPr/>
          </p:nvSpPr>
          <p:spPr bwMode="auto">
            <a:xfrm>
              <a:off x="2944" y="161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300038" y="2301875"/>
            <a:ext cx="7065962" cy="1200151"/>
            <a:chOff x="192" y="410"/>
            <a:chExt cx="4451" cy="756"/>
          </a:xfrm>
        </p:grpSpPr>
        <p:sp>
          <p:nvSpPr>
            <p:cNvPr id="37" name="Text Box 49"/>
            <p:cNvSpPr txBox="1">
              <a:spLocks noChangeArrowheads="1"/>
            </p:cNvSpPr>
            <p:nvPr/>
          </p:nvSpPr>
          <p:spPr bwMode="auto">
            <a:xfrm>
              <a:off x="192" y="410"/>
              <a:ext cx="445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The </a:t>
              </a:r>
              <a:r>
                <a:rPr lang="en-US" sz="2400" b="1" dirty="0">
                  <a:solidFill>
                    <a:srgbClr val="0000FF"/>
                  </a:solidFill>
                  <a:latin typeface="Arial" charset="0"/>
                </a:rPr>
                <a:t>standard entropy of reaction</a:t>
              </a:r>
              <a:r>
                <a:rPr lang="en-US" sz="2400" dirty="0">
                  <a:solidFill>
                    <a:srgbClr val="0000FF"/>
                  </a:solidFill>
                  <a:latin typeface="Arial" charset="0"/>
                </a:rPr>
                <a:t> (</a:t>
              </a:r>
              <a:r>
                <a:rPr lang="en-US" sz="2400" dirty="0">
                  <a:solidFill>
                    <a:srgbClr val="0000FF"/>
                  </a:solidFill>
                  <a:latin typeface="Symbol" pitchFamily="18" charset="2"/>
                </a:rPr>
                <a:t>D</a:t>
              </a:r>
              <a:r>
                <a:rPr lang="en-US" sz="2400" i="1" dirty="0">
                  <a:solidFill>
                    <a:srgbClr val="0000FF"/>
                  </a:solidFill>
                  <a:latin typeface="Arial" charset="0"/>
                </a:rPr>
                <a:t>S</a:t>
              </a:r>
              <a:r>
                <a:rPr lang="en-US" sz="2400" baseline="30000" dirty="0">
                  <a:solidFill>
                    <a:srgbClr val="0000FF"/>
                  </a:solidFill>
                  <a:latin typeface="Arial" charset="0"/>
                </a:rPr>
                <a:t>0    </a:t>
              </a:r>
              <a:r>
                <a:rPr lang="en-US" sz="2400" dirty="0">
                  <a:solidFill>
                    <a:srgbClr val="0000FF"/>
                  </a:solidFill>
                  <a:latin typeface="Arial" charset="0"/>
                </a:rPr>
                <a:t>) 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is the entropy change for a reaction carried out at 1 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atm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and 25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C.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3548" y="488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Arial" charset="0"/>
                </a:rPr>
                <a:t>rxn</a:t>
              </a:r>
              <a:endParaRPr lang="en-US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11521" y="1025525"/>
            <a:ext cx="79241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For chemical reactions our system is the reaction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srgbClr val="000000"/>
                </a:solidFill>
              </a:rPr>
              <a:t>S</a:t>
            </a:r>
            <a:r>
              <a:rPr lang="en-US" sz="2800" baseline="-25000" dirty="0" err="1">
                <a:solidFill>
                  <a:srgbClr val="000000"/>
                </a:solidFill>
              </a:rPr>
              <a:t>sys</a:t>
            </a:r>
            <a:r>
              <a:rPr lang="en-US" sz="2800" dirty="0">
                <a:solidFill>
                  <a:srgbClr val="000000"/>
                </a:solidFill>
              </a:rPr>
              <a:t> is </a:t>
            </a:r>
            <a:r>
              <a:rPr lang="en-US" sz="28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>
                <a:solidFill>
                  <a:srgbClr val="000000"/>
                </a:solidFill>
              </a:rPr>
              <a:t>S</a:t>
            </a:r>
            <a:r>
              <a:rPr lang="en-US" sz="2800" baseline="30000" dirty="0">
                <a:solidFill>
                  <a:srgbClr val="000000"/>
                </a:solidFill>
              </a:rPr>
              <a:t>0</a:t>
            </a:r>
            <a:r>
              <a:rPr lang="en-US" sz="2800" baseline="-25000" dirty="0">
                <a:solidFill>
                  <a:srgbClr val="000000"/>
                </a:solidFill>
              </a:rPr>
              <a:t>rxn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3988484"/>
            <a:ext cx="866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Standard Entropy of Reaction (</a:t>
            </a:r>
            <a:r>
              <a:rPr lang="en-US" sz="24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S</a:t>
            </a:r>
            <a:r>
              <a:rPr lang="en-US" sz="2400" baseline="30000" dirty="0">
                <a:solidFill>
                  <a:srgbClr val="0000FF"/>
                </a:solidFill>
                <a:latin typeface="Arial" charset="0"/>
              </a:rPr>
              <a:t>0</a:t>
            </a:r>
            <a:r>
              <a:rPr lang="en-US" sz="2400" baseline="-25000" dirty="0">
                <a:solidFill>
                  <a:srgbClr val="0000FF"/>
                </a:solidFill>
                <a:latin typeface="Arial" charset="0"/>
              </a:rPr>
              <a:t>rxn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)-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The difference between the sum of the entropies of the products and the sum of the entropies of the reactants: </a:t>
            </a:r>
          </a:p>
        </p:txBody>
      </p:sp>
      <p:pic>
        <p:nvPicPr>
          <p:cNvPr id="4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300" y="1460500"/>
            <a:ext cx="1379556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 rot="18019393">
            <a:off x="8072320" y="3001262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system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 rot="18019393">
            <a:off x="6936120" y="245693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surrounding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450" y="1187450"/>
            <a:ext cx="448355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5000" y="1600200"/>
            <a:ext cx="3227388" cy="457200"/>
            <a:chOff x="1990" y="1177"/>
            <a:chExt cx="2033" cy="28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0" y="1177"/>
              <a:ext cx="2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400" i="1" dirty="0" err="1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B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</a:t>
              </a:r>
              <a:r>
                <a:rPr lang="en-US" sz="2400" i="1" dirty="0" err="1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C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400" i="1" dirty="0" err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D</a:t>
              </a:r>
              <a:endParaRPr lang="en-US" sz="2400" i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4" y="132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141288" y="2443163"/>
            <a:ext cx="4394201" cy="1031875"/>
            <a:chOff x="90488" y="2722563"/>
            <a:chExt cx="4394201" cy="103187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90488" y="2722563"/>
              <a:ext cx="885825" cy="522288"/>
              <a:chOff x="462" y="2086"/>
              <a:chExt cx="558" cy="329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462" y="2086"/>
                <a:ext cx="43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Symbol" pitchFamily="18" charset="2"/>
                  </a:rPr>
                  <a:t>D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</a:rPr>
                  <a:t>S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sz="2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704" y="2184"/>
                <a:ext cx="3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>
                    <a:solidFill>
                      <a:srgbClr val="000000"/>
                    </a:solidFill>
                    <a:latin typeface="Arial" charset="0"/>
                  </a:rPr>
                  <a:t>rxn</a:t>
                </a: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633663" y="2730500"/>
              <a:ext cx="10937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dS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(D)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404938" y="2728913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cS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(C)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881063" y="275113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=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222376" y="2738438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354263" y="2738438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3624263" y="2738438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757363" y="3297238"/>
              <a:ext cx="285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3306763" y="3265488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Arial" charset="0"/>
                </a:rPr>
                <a:t>bS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(B)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2087563" y="3263900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Arial" charset="0"/>
                </a:rPr>
                <a:t>aS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1935163" y="3273425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[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3036888" y="3273425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+</a:t>
              </a: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4216401" y="3273425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622300" y="323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Calculating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0700" y="4653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12700" y="4063425"/>
            <a:ext cx="3129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What is the </a:t>
            </a:r>
            <a:r>
              <a:rPr lang="en-US" sz="2400" kern="0" dirty="0">
                <a:solidFill>
                  <a:srgbClr val="FF0000"/>
                </a:solidFill>
                <a:latin typeface="Symbol" pitchFamily="18" charset="2"/>
                <a:ea typeface="ＭＳ Ｐゴシック"/>
                <a:sym typeface="Symbol" pitchFamily="18" charset="2"/>
              </a:rPr>
              <a:t>D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S</a:t>
            </a:r>
            <a:r>
              <a:rPr lang="en-US" sz="2400" kern="0" baseline="3000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0</a:t>
            </a:r>
            <a:r>
              <a:rPr lang="en-US" sz="2400" kern="0" baseline="-2500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rxn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 for: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400" y="5461000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qualitatively predict the entropy change:</a:t>
            </a:r>
          </a:p>
          <a:p>
            <a:r>
              <a:rPr lang="en-US" sz="2400" dirty="0"/>
              <a:t>        Increase, decrease or none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1605975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+ 1O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" y="2458690"/>
            <a:ext cx="543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8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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n</a:t>
            </a:r>
            <a:r>
              <a:rPr lang="en-US" altLang="en-US" sz="2800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products</a:t>
            </a:r>
            <a:r>
              <a:rPr lang="en-US" altLang="en-US" sz="28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 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US" altLang="en-US" sz="2800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reactants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5181600" y="1016000"/>
            <a:ext cx="3784600" cy="1574800"/>
            <a:chOff x="4902200" y="1016000"/>
            <a:chExt cx="3784600" cy="1574800"/>
          </a:xfrm>
        </p:grpSpPr>
        <p:grpSp>
          <p:nvGrpSpPr>
            <p:cNvPr id="3" name="Group 36"/>
            <p:cNvGrpSpPr/>
            <p:nvPr/>
          </p:nvGrpSpPr>
          <p:grpSpPr>
            <a:xfrm>
              <a:off x="4902200" y="1016000"/>
              <a:ext cx="3712361" cy="1453238"/>
              <a:chOff x="4953000" y="1308100"/>
              <a:chExt cx="3712361" cy="145323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From appendix 3: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313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131.0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205.0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69.9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16000"/>
              <a:ext cx="3784600" cy="157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254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[(2)(69.9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- [(2)(131.0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 + (1)(205.0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" y="1605975"/>
            <a:ext cx="3844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FF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</a:t>
            </a:r>
            <a:r>
              <a:rPr lang="en-US" sz="2400" kern="0" dirty="0">
                <a:solidFill>
                  <a:srgbClr val="008000"/>
                </a:solidFill>
                <a:latin typeface="Arial"/>
                <a:ea typeface="ＭＳ Ｐゴシック"/>
                <a:sym typeface="Symbol" pitchFamily="18" charset="2"/>
              </a:rPr>
              <a:t>1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" y="2458690"/>
            <a:ext cx="543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8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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n</a:t>
            </a:r>
            <a:r>
              <a:rPr lang="en-US" altLang="en-US" sz="2800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products</a:t>
            </a:r>
            <a:r>
              <a:rPr lang="en-US" altLang="en-US" sz="28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8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 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US" altLang="en-US" sz="2800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8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8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8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reactants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5181600" y="1016000"/>
            <a:ext cx="3784600" cy="1574800"/>
            <a:chOff x="4902200" y="1016000"/>
            <a:chExt cx="3784600" cy="1574800"/>
          </a:xfrm>
        </p:grpSpPr>
        <p:grpSp>
          <p:nvGrpSpPr>
            <p:cNvPr id="3" name="Group 36"/>
            <p:cNvGrpSpPr/>
            <p:nvPr/>
          </p:nvGrpSpPr>
          <p:grpSpPr>
            <a:xfrm>
              <a:off x="4902200" y="1016000"/>
              <a:ext cx="3712361" cy="1453238"/>
              <a:chOff x="4953000" y="1308100"/>
              <a:chExt cx="3712361" cy="1453238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From appendix 3: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3136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</a:t>
                </a:r>
                <a:r>
                  <a:rPr lang="en-US" sz="2000" kern="0" dirty="0">
                    <a:solidFill>
                      <a:srgbClr val="7030A0"/>
                    </a:solidFill>
                    <a:latin typeface="Arial"/>
                    <a:ea typeface="ＭＳ Ｐゴシック"/>
                    <a:sym typeface="Symbol" pitchFamily="18" charset="2"/>
                  </a:rPr>
                  <a:t>131.0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</a:t>
                </a:r>
                <a:r>
                  <a:rPr lang="en-US" sz="2000" kern="0" dirty="0">
                    <a:solidFill>
                      <a:schemeClr val="accent5">
                        <a:lumMod val="75000"/>
                      </a:schemeClr>
                    </a:solidFill>
                    <a:latin typeface="Arial"/>
                    <a:ea typeface="ＭＳ Ｐゴシック"/>
                    <a:sym typeface="Symbol" pitchFamily="18" charset="2"/>
                  </a:rPr>
                  <a:t>205.0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</a:t>
                </a:r>
                <a:r>
                  <a:rPr lang="en-US" sz="2000" kern="0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ＭＳ Ｐゴシック"/>
                    <a:sym typeface="Symbol" pitchFamily="18" charset="2"/>
                  </a:rPr>
                  <a:t>69.9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16000"/>
              <a:ext cx="3784600" cy="157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254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[(</a:t>
            </a:r>
            <a:r>
              <a:rPr lang="en-US" altLang="en-US" sz="24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69.9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- [(</a:t>
            </a:r>
            <a:r>
              <a:rPr lang="en-US" altLang="en-US" sz="2400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rgbClr val="7030A0"/>
                </a:solidFill>
                <a:latin typeface="Calibri" pitchFamily="34" charset="0"/>
                <a:sym typeface="Symbol" pitchFamily="18" charset="2"/>
              </a:rPr>
              <a:t>131.0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 + (</a:t>
            </a:r>
            <a:r>
              <a:rPr lang="en-US" altLang="en-US" sz="2400" dirty="0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1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205.0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4600" y="46367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-327.2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4300" y="4603750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Entropy Decreases!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600" y="1097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Entropy for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Reaction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5181600" y="4749800"/>
            <a:ext cx="3784600" cy="1945680"/>
            <a:chOff x="4902200" y="1016000"/>
            <a:chExt cx="3784600" cy="1945680"/>
          </a:xfrm>
        </p:grpSpPr>
        <p:grpSp>
          <p:nvGrpSpPr>
            <p:cNvPr id="3" name="Group 36"/>
            <p:cNvGrpSpPr/>
            <p:nvPr/>
          </p:nvGrpSpPr>
          <p:grpSpPr>
            <a:xfrm>
              <a:off x="4902200" y="1016000"/>
              <a:ext cx="3757245" cy="1945680"/>
              <a:chOff x="4953000" y="1308100"/>
              <a:chExt cx="3757245" cy="194568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953000" y="1308100"/>
                <a:ext cx="297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From appendix 3: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4000" y="1745675"/>
                <a:ext cx="3376245" cy="15081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131.0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205.0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l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  69.9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H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2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O(</a:t>
                </a:r>
                <a:r>
                  <a:rPr lang="en-US" sz="2000" i="1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g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)</a:t>
                </a:r>
                <a:r>
                  <a:rPr lang="en-US" sz="2000" kern="0" baseline="-2500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  S</a:t>
                </a:r>
                <a:r>
                  <a:rPr lang="en-US" sz="2000" b="1" dirty="0">
                    <a:solidFill>
                      <a:prstClr val="black"/>
                    </a:solidFill>
                    <a:sym typeface="Symbol" pitchFamily="18" charset="2"/>
                  </a:rPr>
                  <a:t></a:t>
                </a:r>
                <a:r>
                  <a:rPr lang="en-US" sz="2000" kern="0" dirty="0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 = 188.7 J/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K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Wingdings"/>
                  </a:rPr>
                  <a:t></a:t>
                </a:r>
                <a:r>
                  <a:rPr lang="en-US" sz="2000" kern="0" dirty="0" err="1">
                    <a:solidFill>
                      <a:srgbClr val="000000"/>
                    </a:solidFill>
                    <a:latin typeface="Arial"/>
                    <a:ea typeface="ＭＳ Ｐゴシック"/>
                    <a:sym typeface="Symbol" pitchFamily="18" charset="2"/>
                  </a:rPr>
                  <a:t>mol</a:t>
                </a:r>
                <a:endParaRPr lang="en-US" sz="2000" kern="0" dirty="0">
                  <a:solidFill>
                    <a:srgbClr val="000000"/>
                  </a:solidFill>
                  <a:latin typeface="Arial"/>
                  <a:ea typeface="ＭＳ Ｐゴシック"/>
                  <a:sym typeface="Symbol" pitchFamily="18" charset="2"/>
                </a:endParaRPr>
              </a:p>
              <a:p>
                <a:pPr lvl="0"/>
                <a:endParaRPr lang="en-US" sz="1200" dirty="0"/>
              </a:p>
            </p:txBody>
          </p:sp>
        </p:grpSp>
        <p:sp>
          <p:nvSpPr>
            <p:cNvPr id="38" name="Rounded Rectangle 37"/>
            <p:cNvSpPr/>
            <p:nvPr/>
          </p:nvSpPr>
          <p:spPr>
            <a:xfrm>
              <a:off x="4902200" y="1041400"/>
              <a:ext cx="3784600" cy="1752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080000" y="10934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-327.2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600" y="185997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+ 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>
            <a:off x="3949700" y="1905000"/>
            <a:ext cx="5080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54500" y="19062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?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8450" y="2578100"/>
            <a:ext cx="598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Greater than or less than -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327.2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?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9700" y="320799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[(</a:t>
            </a:r>
            <a:r>
              <a:rPr lang="en-US" altLang="en-US" sz="24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188.7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- [(</a:t>
            </a:r>
            <a:r>
              <a:rPr lang="en-US" altLang="en-US" sz="2400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2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rgbClr val="7030A0"/>
                </a:solidFill>
                <a:latin typeface="Calibri" pitchFamily="34" charset="0"/>
                <a:sym typeface="Symbol" pitchFamily="18" charset="2"/>
              </a:rPr>
              <a:t>131.0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 + (</a:t>
            </a:r>
            <a:r>
              <a:rPr lang="en-US" altLang="en-US" sz="2400" dirty="0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1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205.0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)]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100" y="3773785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-89.6 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4584700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Entropy Decreases!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9300" y="5048250"/>
            <a:ext cx="180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by less: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2700" y="5530275"/>
            <a:ext cx="2917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l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  2H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O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(</a:t>
            </a:r>
            <a:r>
              <a:rPr lang="en-US" sz="2400" i="1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ＭＳ Ｐゴシック"/>
                <a:sym typeface="Symbol" pitchFamily="18" charset="2"/>
              </a:rPr>
              <a:t>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1206500" y="6186140"/>
            <a:ext cx="306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en-US" sz="2400" i="1" kern="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</a:t>
            </a:r>
            <a:r>
              <a:rPr lang="en-US" altLang="en-US" sz="2400" kern="0" baseline="30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</a:t>
            </a:r>
            <a:r>
              <a:rPr lang="en-US" altLang="en-US" sz="2400" kern="0" baseline="-25000" dirty="0" err="1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rxn</a:t>
            </a:r>
            <a:r>
              <a:rPr lang="en-US" altLang="en-US" sz="2400" kern="0" baseline="-25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= 237.6</a:t>
            </a:r>
            <a:r>
              <a:rPr lang="en-US" altLang="en-US" sz="2400" dirty="0">
                <a:latin typeface="Calibri" pitchFamily="34" charset="0"/>
                <a:sym typeface="Symbol" pitchFamily="18" charset="2"/>
              </a:rPr>
              <a:t> J/</a:t>
            </a:r>
            <a:r>
              <a:rPr lang="en-US" altLang="en-US" sz="2400" dirty="0" err="1">
                <a:latin typeface="Calibri" pitchFamily="34" charset="0"/>
                <a:sym typeface="Symbol" pitchFamily="18" charset="2"/>
              </a:rPr>
              <a:t>K·mol</a:t>
            </a:r>
            <a:r>
              <a:rPr lang="en-US" altLang="en-US" sz="2400" kern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</a:t>
            </a:r>
            <a:endParaRPr lang="en-US" altLang="en-US" sz="2400" baseline="-25000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0200" y="323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3 Laws of Thermodynamics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51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</a:rPr>
              <a:t>First Law of Thermodynamics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2300" y="16637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Energy can be converted from one form to another but energy cannot be created or destroyed.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7000" y="2971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</a:rPr>
              <a:t>Second Law of Thermodynamics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entropy of the </a:t>
            </a:r>
            <a:r>
              <a:rPr lang="en-US" sz="2400" b="1" dirty="0">
                <a:solidFill>
                  <a:srgbClr val="000000"/>
                </a:solidFill>
              </a:rPr>
              <a:t>universe</a:t>
            </a:r>
            <a:r>
              <a:rPr lang="en-US" sz="2400" dirty="0">
                <a:solidFill>
                  <a:srgbClr val="000000"/>
                </a:solidFill>
              </a:rPr>
              <a:t> increases in a spontaneous process and remains unchanged in an equilibrium process.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7000" y="49149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</a:rPr>
              <a:t>Third Law of Thermodynamics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4200" y="54483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entropy of a pure crystalline substance at 0 K is zero.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323"/>
            <a:ext cx="67183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3</a:t>
            </a:r>
            <a:r>
              <a:rPr lang="en-US" sz="4000" u="sng" baseline="30000" dirty="0"/>
              <a:t>rd</a:t>
            </a:r>
            <a:r>
              <a:rPr lang="en-US" sz="4000" u="sng" dirty="0"/>
              <a:t> Law of Thermodynamics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7800" y="1041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</a:rPr>
              <a:t>Third Law of Thermodynamics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5000" y="15748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entropy of a pure crystalline substance at absolute zero is 0.</a:t>
            </a:r>
          </a:p>
        </p:txBody>
      </p:sp>
      <p:pic>
        <p:nvPicPr>
          <p:cNvPr id="9" name="Picture 5" descr="19_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"/>
          <a:stretch>
            <a:fillRect/>
          </a:stretch>
        </p:blipFill>
        <p:spPr>
          <a:xfrm>
            <a:off x="1720850" y="2027238"/>
            <a:ext cx="5715000" cy="2778125"/>
          </a:xfrm>
        </p:spPr>
      </p:pic>
      <p:pic>
        <p:nvPicPr>
          <p:cNvPr id="10" name="Picture 6" descr="&#10;image-407.pdf                                                  0033B314magic_metal                    B74677AA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8300"/>
            <a:ext cx="47498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4200" y="4851400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Only 1 possible microstate!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400" y="6186269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This is the why we have an “absolute” entropy scale for substances.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40150" y="2082800"/>
            <a:ext cx="4311650" cy="271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52400" y="1028720"/>
            <a:ext cx="883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Exothermic process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is any process that gives off heat – transfers thermal energy from the system to the surroundings.  </a:t>
            </a:r>
            <a:endParaRPr lang="en-US" sz="24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52400" y="3954475"/>
            <a:ext cx="883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latin typeface="Arial" charset="0"/>
              </a:rPr>
              <a:t>Endothermic process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is any process in which heat has to be supplied to the system from the surroundings.  </a:t>
            </a:r>
            <a:endParaRPr lang="en-US" sz="2400" b="1" i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1825" y="2109808"/>
            <a:ext cx="5340350" cy="457200"/>
            <a:chOff x="1214" y="889"/>
            <a:chExt cx="3364" cy="288"/>
          </a:xfrm>
        </p:grpSpPr>
        <p:sp>
          <p:nvSpPr>
            <p:cNvPr id="7183" name="Text Box 4"/>
            <p:cNvSpPr txBox="1">
              <a:spLocks noChangeArrowheads="1"/>
            </p:cNvSpPr>
            <p:nvPr/>
          </p:nvSpPr>
          <p:spPr bwMode="auto">
            <a:xfrm>
              <a:off x="1214" y="889"/>
              <a:ext cx="33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2H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         2H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+ energy</a:t>
              </a:r>
            </a:p>
          </p:txBody>
        </p:sp>
        <p:sp>
          <p:nvSpPr>
            <p:cNvPr id="7184" name="Line 5"/>
            <p:cNvSpPr>
              <a:spLocks noChangeShapeType="1"/>
            </p:cNvSpPr>
            <p:nvPr/>
          </p:nvSpPr>
          <p:spPr bwMode="auto">
            <a:xfrm>
              <a:off x="2600" y="1032"/>
              <a:ext cx="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98725" y="2908320"/>
            <a:ext cx="4148138" cy="457200"/>
            <a:chOff x="1574" y="1472"/>
            <a:chExt cx="2613" cy="288"/>
          </a:xfrm>
        </p:grpSpPr>
        <p:sp>
          <p:nvSpPr>
            <p:cNvPr id="7181" name="Text Box 6"/>
            <p:cNvSpPr txBox="1">
              <a:spLocks noChangeArrowheads="1"/>
            </p:cNvSpPr>
            <p:nvPr/>
          </p:nvSpPr>
          <p:spPr bwMode="auto">
            <a:xfrm>
              <a:off x="1574" y="1472"/>
              <a:ext cx="2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+ energy</a:t>
              </a:r>
            </a:p>
          </p:txBody>
        </p:sp>
        <p:sp>
          <p:nvSpPr>
            <p:cNvPr id="7182" name="Line 7"/>
            <p:cNvSpPr>
              <a:spLocks noChangeShapeType="1"/>
            </p:cNvSpPr>
            <p:nvPr/>
          </p:nvSpPr>
          <p:spPr bwMode="auto">
            <a:xfrm>
              <a:off x="2322" y="1615"/>
              <a:ext cx="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78001" y="5070493"/>
            <a:ext cx="5561014" cy="461963"/>
            <a:chOff x="1144" y="3001"/>
            <a:chExt cx="3503" cy="291"/>
          </a:xfrm>
        </p:grpSpPr>
        <p:sp>
          <p:nvSpPr>
            <p:cNvPr id="7179" name="Text Box 10"/>
            <p:cNvSpPr txBox="1">
              <a:spLocks noChangeArrowheads="1"/>
            </p:cNvSpPr>
            <p:nvPr/>
          </p:nvSpPr>
          <p:spPr bwMode="auto">
            <a:xfrm>
              <a:off x="1144" y="3001"/>
              <a:ext cx="35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energy + 2H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  2H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O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g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180" name="Line 11"/>
            <p:cNvSpPr>
              <a:spLocks noChangeShapeType="1"/>
            </p:cNvSpPr>
            <p:nvPr/>
          </p:nvSpPr>
          <p:spPr bwMode="auto">
            <a:xfrm>
              <a:off x="2820" y="3152"/>
              <a:ext cx="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501900" y="5843600"/>
            <a:ext cx="4133850" cy="457200"/>
            <a:chOff x="1677" y="3552"/>
            <a:chExt cx="2604" cy="288"/>
          </a:xfrm>
        </p:grpSpPr>
        <p:sp>
          <p:nvSpPr>
            <p:cNvPr id="7177" name="Line 13"/>
            <p:cNvSpPr>
              <a:spLocks noChangeShapeType="1"/>
            </p:cNvSpPr>
            <p:nvPr/>
          </p:nvSpPr>
          <p:spPr bwMode="auto">
            <a:xfrm>
              <a:off x="3216" y="3704"/>
              <a:ext cx="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78" name="Text Box 15"/>
            <p:cNvSpPr txBox="1">
              <a:spLocks noChangeArrowheads="1"/>
            </p:cNvSpPr>
            <p:nvPr/>
          </p:nvSpPr>
          <p:spPr bwMode="auto">
            <a:xfrm>
              <a:off x="1677" y="3552"/>
              <a:ext cx="26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energy + 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O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77" y="1492442"/>
            <a:ext cx="3195323" cy="32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06731" y="971034"/>
            <a:ext cx="2010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Real Crystals</a:t>
            </a:r>
          </a:p>
        </p:txBody>
      </p:sp>
      <p:pic>
        <p:nvPicPr>
          <p:cNvPr id="132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013" y="927100"/>
            <a:ext cx="20097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19200" y="323"/>
            <a:ext cx="67183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en-US" sz="4000" b="0" i="0" u="sng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rd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Law of Thermodynamics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" y="3721100"/>
            <a:ext cx="328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Experimentally we “can’t” get down to 0 K (absolute zero).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350" y="4608036"/>
            <a:ext cx="42862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Absolute zero cannot be reached using only thermodynamic means, as the temperature of the substance being cooled approaches the temperature of the cooling agent asymptotically.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9300" y="4950936"/>
            <a:ext cx="43656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September 2014, scientists in the CUORE collaboration cooled a copper vessel with a volume of one cubic meter to 0.006 K (−273.144 °C; −459.659 °F) for 15 days.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12A85-01AB-4ECF-A86E-6F5888BCDEB8}" type="slidenum">
              <a:rPr lang="en-US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812800" y="4298950"/>
            <a:ext cx="157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k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ln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W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066800" y="4787900"/>
            <a:ext cx="98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1</a:t>
            </a:r>
            <a:endParaRPr lang="en-US" sz="2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143000" y="5213350"/>
            <a:ext cx="90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0</a:t>
            </a:r>
            <a:endParaRPr lang="en-US" sz="24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013" y="1186612"/>
            <a:ext cx="5329237" cy="52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323"/>
            <a:ext cx="67183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</a:t>
            </a:r>
            <a:r>
              <a:rPr kumimoji="0" lang="en-US" sz="4000" b="0" i="0" u="sng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rd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Law of Thermodynamics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93900" y="5461000"/>
            <a:ext cx="1308100" cy="635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0" y="323"/>
            <a:ext cx="681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Note: Entropy and 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300" y="1002090"/>
            <a:ext cx="8648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Entropy</a:t>
            </a:r>
            <a:r>
              <a:rPr lang="en-US" sz="2400" dirty="0">
                <a:latin typeface="Calibri" pitchFamily="34" charset="0"/>
              </a:rPr>
              <a:t> is the only quantity in the physical sciences (apart from certain rare interactions in particle physics) that requires a particular direction for time, sometimes called an arrow of time.</a:t>
            </a:r>
          </a:p>
        </p:txBody>
      </p:sp>
      <p:sp>
        <p:nvSpPr>
          <p:cNvPr id="8" name="Rectangle 7"/>
          <p:cNvSpPr/>
          <p:nvPr/>
        </p:nvSpPr>
        <p:spPr>
          <a:xfrm>
            <a:off x="812800" y="5393035"/>
            <a:ext cx="750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As one goes "forward" in time, </a:t>
            </a:r>
            <a:r>
              <a:rPr lang="en-US" sz="2400" u="sng" dirty="0"/>
              <a:t>the second law of thermodynamics </a:t>
            </a:r>
            <a:r>
              <a:rPr lang="en-US" sz="2400" dirty="0"/>
              <a:t>says, the </a:t>
            </a:r>
            <a:r>
              <a:rPr lang="en-US" sz="2400" dirty="0">
                <a:solidFill>
                  <a:srgbClr val="FF0000"/>
                </a:solidFill>
              </a:rPr>
              <a:t>entropy of an isolated system can increase, but not decrease</a:t>
            </a:r>
            <a:r>
              <a:rPr lang="en-US" sz="2400" dirty="0"/>
              <a:t>.</a:t>
            </a:r>
          </a:p>
        </p:txBody>
      </p:sp>
      <p:pic>
        <p:nvPicPr>
          <p:cNvPr id="136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25" y="2470150"/>
            <a:ext cx="6886575" cy="24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046607"/>
            <a:ext cx="1418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Lower Entropy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9692" y="4044950"/>
            <a:ext cx="1418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Higher Entropy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7D475-7E66-46CD-8FA4-F260D392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83" y="86490"/>
            <a:ext cx="7034634" cy="62255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5758709-B9FE-4B17-AFA6-A81999AE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250" y="537962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55A0F4-2479-4DAF-AB6A-C337C6E6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668" y="5626333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BF9F18-3C7C-4269-8698-795A9616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392" y="5848938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95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77520" y="1890720"/>
            <a:ext cx="817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State functions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are properties that are determined by the state of the system, regardless of how that condition was achieved.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581" name="Picture 5" descr="cha56011_06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851" y="2964184"/>
            <a:ext cx="50498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00049" y="3669025"/>
            <a:ext cx="39433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Potential energy of </a:t>
            </a:r>
            <a:r>
              <a:rPr lang="en-US" sz="2400" dirty="0">
                <a:solidFill>
                  <a:srgbClr val="3333CC"/>
                </a:solidFill>
                <a:latin typeface="Calibri" pitchFamily="34" charset="0"/>
              </a:rPr>
              <a:t>hiker 1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hiker 2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is the same even though they took different paths.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969610" y="5904548"/>
            <a:ext cx="7676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State functions: temperature, pressure, volume, density, altitude, </a:t>
            </a:r>
            <a:r>
              <a:rPr lang="en-US" sz="2400" u="sng" dirty="0">
                <a:solidFill>
                  <a:srgbClr val="FF0000"/>
                </a:solidFill>
                <a:latin typeface="Calibri" pitchFamily="34" charset="0"/>
              </a:rPr>
              <a:t>enthalpy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en-US" sz="2400" u="sng" dirty="0">
                <a:solidFill>
                  <a:srgbClr val="FF0000"/>
                </a:solidFill>
                <a:latin typeface="Calibri" pitchFamily="34" charset="0"/>
              </a:rPr>
              <a:t>Gibbs free energy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, and </a:t>
            </a:r>
            <a:r>
              <a:rPr lang="en-US" sz="2400" u="sng" dirty="0">
                <a:solidFill>
                  <a:srgbClr val="FF0000"/>
                </a:solidFill>
                <a:latin typeface="Calibri" pitchFamily="34" charset="0"/>
              </a:rPr>
              <a:t>entropy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77838" y="1026160"/>
            <a:ext cx="7955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State of a system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is the values of a set of measurable properties sufficient to determine all properties of a system. 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9920" y="899160"/>
            <a:ext cx="7884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First law of thermodynamics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– energy can be converted from one form to another, but cannot be created or destroyed.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 txBox="1">
            <a:spLocks noChangeArrowheads="1"/>
          </p:cNvSpPr>
          <p:nvPr/>
        </p:nvSpPr>
        <p:spPr>
          <a:xfrm>
            <a:off x="224976" y="1957159"/>
            <a:ext cx="8686800" cy="239712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This law can be stated as, “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The combined amount of energy in the universe is constant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.”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The first law is also known as the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Law of Conservation of Energy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Energy is neither created nor destroyed in chemical reactions and physical changes.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Chapter 5 Review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1990" y="1003918"/>
            <a:ext cx="76530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Enthalpy (H)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is used to quantify the heat flow into or out of a system in a process that occurs at constant pressure.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48921" y="1896135"/>
            <a:ext cx="4227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rxn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products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800" baseline="-25000" dirty="0" err="1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8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6250" y="2628563"/>
            <a:ext cx="8914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i="1" baseline="-25000" dirty="0" err="1">
                <a:solidFill>
                  <a:srgbClr val="000000"/>
                </a:solidFill>
                <a:latin typeface="Arial" charset="0"/>
              </a:rPr>
              <a:t>rxn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heat given off or absorbed during a reaction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at constant pressure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96963" y="5943600"/>
            <a:ext cx="2560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&lt;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24038" y="6359525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&lt; 0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62600" y="5943600"/>
            <a:ext cx="256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products 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&gt;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reactants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72200" y="6359525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&gt; 0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3239" y="3152555"/>
            <a:ext cx="2690598" cy="276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375" y="3186464"/>
            <a:ext cx="2750546" cy="267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0912" y="4890978"/>
            <a:ext cx="172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Exothermic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6214" y="4894523"/>
            <a:ext cx="1974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Endothermic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24050-D225-49E2-B10B-BDCC4DB681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3769</Words>
  <Application>Microsoft Office PowerPoint</Application>
  <PresentationFormat>On-screen Show (4:3)</PresentationFormat>
  <Paragraphs>647</Paragraphs>
  <Slides>63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Arial</vt:lpstr>
      <vt:lpstr>Calibri</vt:lpstr>
      <vt:lpstr>STIXGeneral-Italic</vt:lpstr>
      <vt:lpstr>STIXGeneral-Regular</vt:lpstr>
      <vt:lpstr>Symbol</vt:lpstr>
      <vt:lpstr>Times New Roman</vt:lpstr>
      <vt:lpstr>Office Theme</vt:lpstr>
      <vt:lpstr>1_Default Design</vt:lpstr>
      <vt:lpstr>2_Default Design</vt:lpstr>
      <vt:lpstr>3_Default Design</vt:lpstr>
      <vt:lpstr>6_Default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1) Structure/Phase</vt:lpstr>
      <vt:lpstr>PowerPoint Presentation</vt:lpstr>
      <vt:lpstr>PowerPoint Presentation</vt:lpstr>
      <vt:lpstr>Entropy and 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Thermodynamics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Laws of Thermodynamics</vt:lpstr>
      <vt:lpstr>3rd Law of Thermodynamics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46</cp:revision>
  <dcterms:created xsi:type="dcterms:W3CDTF">2006-08-16T00:00:00Z</dcterms:created>
  <dcterms:modified xsi:type="dcterms:W3CDTF">2019-04-06T14:07:39Z</dcterms:modified>
</cp:coreProperties>
</file>